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71" r:id="rId3"/>
    <p:sldMasterId id="2147483686" r:id="rId4"/>
    <p:sldMasterId id="2147483709" r:id="rId5"/>
    <p:sldMasterId id="2147483713" r:id="rId6"/>
  </p:sldMasterIdLst>
  <p:notesMasterIdLst>
    <p:notesMasterId r:id="rId23"/>
  </p:notesMasterIdLst>
  <p:sldIdLst>
    <p:sldId id="1946" r:id="rId7"/>
    <p:sldId id="1941" r:id="rId8"/>
    <p:sldId id="490" r:id="rId9"/>
    <p:sldId id="1966" r:id="rId10"/>
    <p:sldId id="1967" r:id="rId11"/>
    <p:sldId id="1968" r:id="rId12"/>
    <p:sldId id="1969" r:id="rId13"/>
    <p:sldId id="1970" r:id="rId14"/>
    <p:sldId id="1971" r:id="rId15"/>
    <p:sldId id="1972" r:id="rId16"/>
    <p:sldId id="1973" r:id="rId17"/>
    <p:sldId id="1975" r:id="rId18"/>
    <p:sldId id="1976" r:id="rId19"/>
    <p:sldId id="1977" r:id="rId20"/>
    <p:sldId id="1978" r:id="rId21"/>
    <p:sldId id="1979" r:id="rId22"/>
  </p:sldIdLst>
  <p:sldSz cx="138176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96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36"/>
    <a:srgbClr val="BFBFBF"/>
    <a:srgbClr val="E3393F"/>
    <a:srgbClr val="46474F"/>
    <a:srgbClr val="43464F"/>
    <a:srgbClr val="E13A3E"/>
    <a:srgbClr val="007684"/>
    <a:srgbClr val="79B372"/>
    <a:srgbClr val="0E5D84"/>
    <a:srgbClr val="C6C8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8"/>
    <p:restoredTop sz="94515"/>
  </p:normalViewPr>
  <p:slideViewPr>
    <p:cSldViewPr>
      <p:cViewPr varScale="1">
        <p:scale>
          <a:sx n="90" d="100"/>
          <a:sy n="90" d="100"/>
        </p:scale>
        <p:origin x="896" y="200"/>
      </p:cViewPr>
      <p:guideLst>
        <p:guide orient="horz" pos="2880"/>
        <p:guide pos="29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59275" cy="388938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r">
              <a:defRPr sz="1200"/>
            </a:lvl1pPr>
          </a:lstStyle>
          <a:p>
            <a:fld id="{B8658A11-DF12-F844-84B8-819568D8BD9A}" type="datetimeFigureOut">
              <a:rPr lang="en-US" smtClean="0"/>
              <a:t>7/11/20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00338" y="971550"/>
            <a:ext cx="4657725" cy="2620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6" rIns="91433" bIns="4571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6476" y="3740150"/>
            <a:ext cx="8045450" cy="3060700"/>
          </a:xfrm>
          <a:prstGeom prst="rect">
            <a:avLst/>
          </a:prstGeom>
        </p:spPr>
        <p:txBody>
          <a:bodyPr vert="horz" lIns="91433" tIns="45716" rIns="91433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7383464"/>
            <a:ext cx="4359275" cy="388937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97538" y="7383464"/>
            <a:ext cx="4359275" cy="388937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r">
              <a:defRPr sz="1200"/>
            </a:lvl1pPr>
          </a:lstStyle>
          <a:p>
            <a:fld id="{F8A9534B-33B1-EA48-A265-A31B896480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324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9534B-33B1-EA48-A265-A31B8964801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05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9534B-33B1-EA48-A265-A31B8964801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6502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9534B-33B1-EA48-A265-A31B8964801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319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9534B-33B1-EA48-A265-A31B8964801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9614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9534B-33B1-EA48-A265-A31B8964801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113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9534B-33B1-EA48-A265-A31B8964801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604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9534B-33B1-EA48-A265-A31B8964801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562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9534B-33B1-EA48-A265-A31B8964801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858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9534B-33B1-EA48-A265-A31B8964801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545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9534B-33B1-EA48-A265-A31B8964801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458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9534B-33B1-EA48-A265-A31B8964801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998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9534B-33B1-EA48-A265-A31B8964801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6635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9534B-33B1-EA48-A265-A31B8964801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37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8.png"/><Relationship Id="rId5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8.png"/><Relationship Id="rId5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2.png"/><Relationship Id="rId4" Type="http://schemas.openxmlformats.org/officeDocument/2006/relationships/image" Target="../media/image2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3.png"/><Relationship Id="rId4" Type="http://schemas.openxmlformats.org/officeDocument/2006/relationships/image" Target="../media/image2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3.png"/><Relationship Id="rId4" Type="http://schemas.openxmlformats.org/officeDocument/2006/relationships/image" Target="../media/image2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2.png"/><Relationship Id="rId5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6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6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1.jp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1.jp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4.png"/><Relationship Id="rId4" Type="http://schemas.openxmlformats.org/officeDocument/2006/relationships/image" Target="../media/image42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1.jp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7.png"/><Relationship Id="rId4" Type="http://schemas.openxmlformats.org/officeDocument/2006/relationships/image" Target="../media/image7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8.jp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7.png"/><Relationship Id="rId4" Type="http://schemas.openxmlformats.org/officeDocument/2006/relationships/image" Target="../media/image7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7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1.jp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7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4.png"/><Relationship Id="rId2" Type="http://schemas.openxmlformats.org/officeDocument/2006/relationships/image" Target="../media/image52.jp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5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4.png"/><Relationship Id="rId2" Type="http://schemas.openxmlformats.org/officeDocument/2006/relationships/image" Target="../media/image55.jp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53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6.jp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.png"/><Relationship Id="rId5" Type="http://schemas.openxmlformats.org/officeDocument/2006/relationships/image" Target="../media/image57.png"/><Relationship Id="rId4" Type="http://schemas.openxmlformats.org/officeDocument/2006/relationships/image" Target="../media/image7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8.jp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.png"/><Relationship Id="rId5" Type="http://schemas.openxmlformats.org/officeDocument/2006/relationships/image" Target="../media/image57.png"/><Relationship Id="rId4" Type="http://schemas.openxmlformats.org/officeDocument/2006/relationships/image" Target="../media/image7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9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3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0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9.jp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0.jp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1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0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2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0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1.jp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2.jp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5.jp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6.jp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7.png"/><Relationship Id="rId4" Type="http://schemas.openxmlformats.org/officeDocument/2006/relationships/image" Target="../media/image67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jp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2.jp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3.jp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4.jp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5.jp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8.png"/><Relationship Id="rId4" Type="http://schemas.openxmlformats.org/officeDocument/2006/relationships/image" Target="../media/image7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6.jp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8.png"/><Relationship Id="rId4" Type="http://schemas.openxmlformats.org/officeDocument/2006/relationships/image" Target="../media/image7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75.jp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8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jp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8.png"/><Relationship Id="rId4" Type="http://schemas.openxmlformats.org/officeDocument/2006/relationships/image" Target="../media/image7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8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7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9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7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0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7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1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B7B8-D700-EC43-B08D-C412058D8966}" type="datetimeFigureOut">
              <a:rPr lang="en-US" smtClean="0"/>
              <a:t>7/11/20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4199-9998-3945-AABC-0F1743672F3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 descr="logo_web-0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686" y="6603490"/>
            <a:ext cx="2760844" cy="1096699"/>
          </a:xfrm>
          <a:prstGeom prst="rect">
            <a:avLst/>
          </a:prstGeom>
        </p:spPr>
      </p:pic>
      <p:pic>
        <p:nvPicPr>
          <p:cNvPr id="12" name="Picture 11" descr="odascop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2"/>
            <a:ext cx="2137411" cy="1745552"/>
          </a:xfrm>
          <a:prstGeom prst="rect">
            <a:avLst/>
          </a:prstGeom>
        </p:spPr>
      </p:pic>
      <p:pic>
        <p:nvPicPr>
          <p:cNvPr id="13" name="Picture 12" descr="whitebottle2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62054" y="5927751"/>
            <a:ext cx="2159000" cy="1841088"/>
          </a:xfrm>
          <a:prstGeom prst="rect">
            <a:avLst/>
          </a:prstGeom>
        </p:spPr>
      </p:pic>
      <p:pic>
        <p:nvPicPr>
          <p:cNvPr id="14" name="Picture 13" descr="fiber555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5207" y="2"/>
            <a:ext cx="2750567" cy="13331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4432" y="51816"/>
            <a:ext cx="8290560" cy="1450848"/>
          </a:xfrm>
        </p:spPr>
        <p:txBody>
          <a:bodyPr>
            <a:noAutofit/>
          </a:bodyPr>
          <a:lstStyle>
            <a:lvl1pPr>
              <a:defRPr sz="45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3"/>
          </p:nvPr>
        </p:nvSpPr>
        <p:spPr>
          <a:xfrm>
            <a:off x="552704" y="1813560"/>
            <a:ext cx="12712192" cy="3938016"/>
          </a:xfrm>
        </p:spPr>
        <p:txBody>
          <a:bodyPr>
            <a:normAutofit/>
          </a:bodyPr>
          <a:lstStyle>
            <a:lvl1pPr>
              <a:defRPr sz="3173"/>
            </a:lvl1pPr>
            <a:lvl2pPr>
              <a:defRPr sz="2720"/>
            </a:lvl2pPr>
            <a:lvl3pPr>
              <a:defRPr sz="2267"/>
            </a:lvl3pPr>
            <a:lvl4pPr>
              <a:defRPr sz="2040"/>
            </a:lvl4pPr>
            <a:lvl5pPr>
              <a:defRPr sz="204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187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UE2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B7B8-D700-EC43-B08D-C412058D8966}" type="datetimeFigureOut">
              <a:rPr lang="en-US" smtClean="0"/>
              <a:t>7/11/20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4199-9998-3945-AABC-0F1743672F3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4" name="Picture 13" descr="logo_web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686" y="6603490"/>
            <a:ext cx="2760844" cy="1096699"/>
          </a:xfrm>
          <a:prstGeom prst="rect">
            <a:avLst/>
          </a:prstGeom>
        </p:spPr>
      </p:pic>
      <p:pic>
        <p:nvPicPr>
          <p:cNvPr id="15" name="Picture 14" descr="whitebottle2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59981" y="5927751"/>
            <a:ext cx="2159000" cy="1841088"/>
          </a:xfrm>
          <a:prstGeom prst="rect">
            <a:avLst/>
          </a:prstGeom>
        </p:spPr>
      </p:pic>
      <p:pic>
        <p:nvPicPr>
          <p:cNvPr id="16" name="Picture 15" descr="odascope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2"/>
            <a:ext cx="2137411" cy="1745552"/>
          </a:xfrm>
          <a:prstGeom prst="rect">
            <a:avLst/>
          </a:prstGeom>
        </p:spPr>
      </p:pic>
      <p:pic>
        <p:nvPicPr>
          <p:cNvPr id="18" name="Picture 17" descr="fiber555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4080" y="2"/>
            <a:ext cx="2750567" cy="13331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4432" y="51816"/>
            <a:ext cx="8290560" cy="1450848"/>
          </a:xfrm>
        </p:spPr>
        <p:txBody>
          <a:bodyPr>
            <a:noAutofit/>
          </a:bodyPr>
          <a:lstStyle>
            <a:lvl1pPr>
              <a:defRPr sz="45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6"/>
          <p:cNvSpPr>
            <a:spLocks noGrp="1"/>
          </p:cNvSpPr>
          <p:nvPr>
            <p:ph sz="quarter" idx="13"/>
          </p:nvPr>
        </p:nvSpPr>
        <p:spPr>
          <a:xfrm>
            <a:off x="552704" y="1813560"/>
            <a:ext cx="12712192" cy="3938016"/>
          </a:xfrm>
        </p:spPr>
        <p:txBody>
          <a:bodyPr>
            <a:normAutofit/>
          </a:bodyPr>
          <a:lstStyle>
            <a:lvl1pPr>
              <a:defRPr sz="3173"/>
            </a:lvl1pPr>
            <a:lvl2pPr>
              <a:defRPr sz="2720"/>
            </a:lvl2pPr>
            <a:lvl3pPr>
              <a:defRPr sz="2267"/>
            </a:lvl3pPr>
            <a:lvl4pPr>
              <a:defRPr sz="2040"/>
            </a:lvl4pPr>
            <a:lvl5pPr>
              <a:defRPr sz="204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545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LUE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  <p:pic>
        <p:nvPicPr>
          <p:cNvPr id="6" name="Picture 5" descr="Optical-cable-righ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3338" y="0"/>
            <a:ext cx="2417504" cy="13947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4432" y="51816"/>
            <a:ext cx="8290560" cy="1450848"/>
          </a:xfrm>
        </p:spPr>
        <p:txBody>
          <a:bodyPr>
            <a:noAutofit/>
          </a:bodyPr>
          <a:lstStyle>
            <a:lvl1pPr>
              <a:defRPr sz="45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B7B8-D700-EC43-B08D-C412058D8966}" type="datetimeFigureOut">
              <a:rPr lang="en-US" smtClean="0"/>
              <a:t>7/11/20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4199-9998-3945-AABC-0F1743672F3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8" name="Picture 17" descr="whitebottle2B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27751"/>
            <a:ext cx="2159000" cy="1841088"/>
          </a:xfrm>
          <a:prstGeom prst="rect">
            <a:avLst/>
          </a:prstGeom>
        </p:spPr>
      </p:pic>
      <p:pic>
        <p:nvPicPr>
          <p:cNvPr id="20" name="Picture 19" descr="logo_web-01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173" y="6603490"/>
            <a:ext cx="2760844" cy="1096699"/>
          </a:xfrm>
          <a:prstGeom prst="rect">
            <a:avLst/>
          </a:prstGeom>
        </p:spPr>
      </p:pic>
      <p:pic>
        <p:nvPicPr>
          <p:cNvPr id="21" name="Picture 20" descr="endoscope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5968"/>
            <a:ext cx="1873184" cy="2015345"/>
          </a:xfrm>
          <a:prstGeom prst="rect">
            <a:avLst/>
          </a:prstGeom>
        </p:spPr>
      </p:pic>
      <p:sp>
        <p:nvSpPr>
          <p:cNvPr id="11" name="Content Placeholder 6"/>
          <p:cNvSpPr>
            <a:spLocks noGrp="1"/>
          </p:cNvSpPr>
          <p:nvPr>
            <p:ph sz="quarter" idx="13"/>
          </p:nvPr>
        </p:nvSpPr>
        <p:spPr>
          <a:xfrm>
            <a:off x="552704" y="1813560"/>
            <a:ext cx="12712192" cy="3938016"/>
          </a:xfrm>
        </p:spPr>
        <p:txBody>
          <a:bodyPr>
            <a:normAutofit/>
          </a:bodyPr>
          <a:lstStyle>
            <a:lvl1pPr>
              <a:defRPr sz="3173"/>
            </a:lvl1pPr>
            <a:lvl2pPr>
              <a:defRPr sz="2720"/>
            </a:lvl2pPr>
            <a:lvl3pPr>
              <a:defRPr sz="2267"/>
            </a:lvl3pPr>
            <a:lvl4pPr>
              <a:defRPr sz="2040"/>
            </a:lvl4pPr>
            <a:lvl5pPr>
              <a:defRPr sz="204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750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UE1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  <p:pic>
        <p:nvPicPr>
          <p:cNvPr id="6" name="Picture 5" descr="Optical-cable-righ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3338" y="0"/>
            <a:ext cx="2417504" cy="13947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4432" y="51816"/>
            <a:ext cx="8290560" cy="1450848"/>
          </a:xfrm>
        </p:spPr>
        <p:txBody>
          <a:bodyPr>
            <a:noAutofit/>
          </a:bodyPr>
          <a:lstStyle>
            <a:lvl1pPr>
              <a:defRPr sz="45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B7B8-D700-EC43-B08D-C412058D8966}" type="datetimeFigureOut">
              <a:rPr lang="en-US" smtClean="0"/>
              <a:t>7/11/20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4199-9998-3945-AABC-0F1743672F3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Picture 12" descr="whitebottle2B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28551"/>
            <a:ext cx="2159000" cy="1841088"/>
          </a:xfrm>
          <a:prstGeom prst="rect">
            <a:avLst/>
          </a:prstGeom>
        </p:spPr>
      </p:pic>
      <p:pic>
        <p:nvPicPr>
          <p:cNvPr id="15" name="Picture 14" descr="logo_web-01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173" y="6603490"/>
            <a:ext cx="2760844" cy="1096699"/>
          </a:xfrm>
          <a:prstGeom prst="rect">
            <a:avLst/>
          </a:prstGeom>
        </p:spPr>
      </p:pic>
      <p:pic>
        <p:nvPicPr>
          <p:cNvPr id="16" name="Picture 15" descr="endoscope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5968"/>
            <a:ext cx="1873184" cy="2015345"/>
          </a:xfrm>
          <a:prstGeom prst="rect">
            <a:avLst/>
          </a:prstGeom>
        </p:spPr>
      </p:pic>
      <p:sp>
        <p:nvSpPr>
          <p:cNvPr id="11" name="Content Placeholder 6"/>
          <p:cNvSpPr>
            <a:spLocks noGrp="1"/>
          </p:cNvSpPr>
          <p:nvPr>
            <p:ph sz="quarter" idx="13"/>
          </p:nvPr>
        </p:nvSpPr>
        <p:spPr>
          <a:xfrm>
            <a:off x="552704" y="1813560"/>
            <a:ext cx="12712192" cy="3938016"/>
          </a:xfrm>
        </p:spPr>
        <p:txBody>
          <a:bodyPr>
            <a:normAutofit/>
          </a:bodyPr>
          <a:lstStyle>
            <a:lvl1pPr>
              <a:defRPr sz="3173"/>
            </a:lvl1pPr>
            <a:lvl2pPr>
              <a:defRPr sz="2720"/>
            </a:lvl2pPr>
            <a:lvl3pPr>
              <a:defRPr sz="2267"/>
            </a:lvl3pPr>
            <a:lvl4pPr>
              <a:defRPr sz="2040"/>
            </a:lvl4pPr>
            <a:lvl5pPr>
              <a:defRPr sz="204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2084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UE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4432" y="51816"/>
            <a:ext cx="8290560" cy="1450848"/>
          </a:xfrm>
        </p:spPr>
        <p:txBody>
          <a:bodyPr>
            <a:noAutofit/>
          </a:bodyPr>
          <a:lstStyle>
            <a:lvl1pPr>
              <a:defRPr sz="453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B7B8-D700-EC43-B08D-C412058D8966}" type="datetimeFigureOut">
              <a:rPr lang="en-US" smtClean="0"/>
              <a:t>7/11/20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4199-9998-3945-AABC-0F1743672F3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Picture 12" descr="logo_web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686" y="6603490"/>
            <a:ext cx="2760844" cy="1096699"/>
          </a:xfrm>
          <a:prstGeom prst="rect">
            <a:avLst/>
          </a:prstGeom>
        </p:spPr>
      </p:pic>
      <p:pic>
        <p:nvPicPr>
          <p:cNvPr id="14" name="Picture 13" descr="whitebottle2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62055" y="5927751"/>
            <a:ext cx="2104076" cy="1794250"/>
          </a:xfrm>
          <a:prstGeom prst="rect">
            <a:avLst/>
          </a:prstGeom>
        </p:spPr>
      </p:pic>
      <p:pic>
        <p:nvPicPr>
          <p:cNvPr id="15" name="Picture 14" descr="fiber777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2240" y="1"/>
            <a:ext cx="2262191" cy="1683691"/>
          </a:xfrm>
          <a:prstGeom prst="rect">
            <a:avLst/>
          </a:prstGeom>
        </p:spPr>
      </p:pic>
      <p:sp>
        <p:nvSpPr>
          <p:cNvPr id="10" name="Content Placeholder 6"/>
          <p:cNvSpPr>
            <a:spLocks noGrp="1"/>
          </p:cNvSpPr>
          <p:nvPr>
            <p:ph sz="quarter" idx="13"/>
          </p:nvPr>
        </p:nvSpPr>
        <p:spPr>
          <a:xfrm>
            <a:off x="552704" y="1813560"/>
            <a:ext cx="12712192" cy="3938016"/>
          </a:xfrm>
        </p:spPr>
        <p:txBody>
          <a:bodyPr>
            <a:normAutofit/>
          </a:bodyPr>
          <a:lstStyle>
            <a:lvl1pPr>
              <a:defRPr sz="3173"/>
            </a:lvl1pPr>
            <a:lvl2pPr>
              <a:defRPr sz="2720"/>
            </a:lvl2pPr>
            <a:lvl3pPr>
              <a:defRPr sz="2267"/>
            </a:lvl3pPr>
            <a:lvl4pPr>
              <a:defRPr sz="2040"/>
            </a:lvl4pPr>
            <a:lvl5pPr>
              <a:defRPr sz="204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484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UE5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4432" y="51816"/>
            <a:ext cx="8290560" cy="1450848"/>
          </a:xfrm>
        </p:spPr>
        <p:txBody>
          <a:bodyPr>
            <a:noAutofit/>
          </a:bodyPr>
          <a:lstStyle>
            <a:lvl1pPr>
              <a:defRPr sz="45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B7B8-D700-EC43-B08D-C412058D8966}" type="datetimeFigureOut">
              <a:rPr lang="en-US" smtClean="0"/>
              <a:t>7/11/20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4199-9998-3945-AABC-0F1743672F3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4" name="Picture 13" descr="logo_web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686" y="6603490"/>
            <a:ext cx="2760844" cy="1096699"/>
          </a:xfrm>
          <a:prstGeom prst="rect">
            <a:avLst/>
          </a:prstGeom>
        </p:spPr>
      </p:pic>
      <p:pic>
        <p:nvPicPr>
          <p:cNvPr id="15" name="Picture 14" descr="whitebottle2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62055" y="5927751"/>
            <a:ext cx="2214554" cy="1888461"/>
          </a:xfrm>
          <a:prstGeom prst="rect">
            <a:avLst/>
          </a:prstGeom>
        </p:spPr>
      </p:pic>
      <p:pic>
        <p:nvPicPr>
          <p:cNvPr id="16" name="Picture 15" descr="fiber777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4369" y="7"/>
            <a:ext cx="2262632" cy="1684020"/>
          </a:xfrm>
          <a:prstGeom prst="rect">
            <a:avLst/>
          </a:prstGeom>
        </p:spPr>
      </p:pic>
      <p:sp>
        <p:nvSpPr>
          <p:cNvPr id="10" name="Content Placeholder 6"/>
          <p:cNvSpPr>
            <a:spLocks noGrp="1"/>
          </p:cNvSpPr>
          <p:nvPr>
            <p:ph sz="quarter" idx="13"/>
          </p:nvPr>
        </p:nvSpPr>
        <p:spPr>
          <a:xfrm>
            <a:off x="552704" y="1813560"/>
            <a:ext cx="12712192" cy="3938016"/>
          </a:xfrm>
        </p:spPr>
        <p:txBody>
          <a:bodyPr>
            <a:normAutofit/>
          </a:bodyPr>
          <a:lstStyle>
            <a:lvl1pPr>
              <a:defRPr sz="3173"/>
            </a:lvl1pPr>
            <a:lvl2pPr>
              <a:defRPr sz="2720"/>
            </a:lvl2pPr>
            <a:lvl3pPr>
              <a:defRPr sz="2267"/>
            </a:lvl3pPr>
            <a:lvl4pPr>
              <a:defRPr sz="2040"/>
            </a:lvl4pPr>
            <a:lvl5pPr>
              <a:defRPr sz="204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205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UE6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949" y="0"/>
            <a:ext cx="13817600" cy="77724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B7B8-D700-EC43-B08D-C412058D8966}" type="datetimeFigureOut">
              <a:rPr lang="en-US" smtClean="0"/>
              <a:t>7/11/20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4199-9998-3945-AABC-0F1743672F3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4432" y="51816"/>
            <a:ext cx="8290560" cy="1450848"/>
          </a:xfrm>
        </p:spPr>
        <p:txBody>
          <a:bodyPr>
            <a:noAutofit/>
          </a:bodyPr>
          <a:lstStyle>
            <a:lvl1pPr>
              <a:defRPr sz="45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7" name="Picture 16" descr="logo_web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0116" y="7015887"/>
            <a:ext cx="1820757" cy="723265"/>
          </a:xfrm>
          <a:prstGeom prst="rect">
            <a:avLst/>
          </a:prstGeom>
        </p:spPr>
      </p:pic>
      <p:pic>
        <p:nvPicPr>
          <p:cNvPr id="8" name="Picture 7" descr="whitebottle2C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947" y="1"/>
            <a:ext cx="3220704" cy="2744040"/>
          </a:xfrm>
          <a:prstGeom prst="rect">
            <a:avLst/>
          </a:prstGeom>
        </p:spPr>
      </p:pic>
      <p:pic>
        <p:nvPicPr>
          <p:cNvPr id="10" name="Picture 9" descr="fiber555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4080" y="0"/>
            <a:ext cx="2750567" cy="1333183"/>
          </a:xfrm>
          <a:prstGeom prst="rect">
            <a:avLst/>
          </a:prstGeom>
        </p:spPr>
      </p:pic>
      <p:sp>
        <p:nvSpPr>
          <p:cNvPr id="11" name="Content Placeholder 6"/>
          <p:cNvSpPr>
            <a:spLocks noGrp="1"/>
          </p:cNvSpPr>
          <p:nvPr>
            <p:ph sz="quarter" idx="13"/>
          </p:nvPr>
        </p:nvSpPr>
        <p:spPr>
          <a:xfrm>
            <a:off x="552704" y="1813560"/>
            <a:ext cx="12712192" cy="3938016"/>
          </a:xfrm>
        </p:spPr>
        <p:txBody>
          <a:bodyPr>
            <a:normAutofit/>
          </a:bodyPr>
          <a:lstStyle>
            <a:lvl1pPr>
              <a:defRPr sz="3173"/>
            </a:lvl1pPr>
            <a:lvl2pPr>
              <a:defRPr sz="2720"/>
            </a:lvl2pPr>
            <a:lvl3pPr>
              <a:defRPr sz="2267"/>
            </a:lvl3pPr>
            <a:lvl4pPr>
              <a:defRPr sz="2040"/>
            </a:lvl4pPr>
            <a:lvl5pPr>
              <a:defRPr sz="204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5621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UE3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B7B8-D700-EC43-B08D-C412058D8966}" type="datetimeFigureOut">
              <a:rPr lang="en-US" smtClean="0"/>
              <a:t>7/11/20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4199-9998-3945-AABC-0F1743672F3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4432" y="51816"/>
            <a:ext cx="8290560" cy="1450848"/>
          </a:xfrm>
        </p:spPr>
        <p:txBody>
          <a:bodyPr>
            <a:noAutofit/>
          </a:bodyPr>
          <a:lstStyle>
            <a:lvl1pPr>
              <a:defRPr sz="45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6" name="Picture 15" descr="logo_web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0116" y="7015887"/>
            <a:ext cx="1820757" cy="723265"/>
          </a:xfrm>
          <a:prstGeom prst="rect">
            <a:avLst/>
          </a:prstGeom>
        </p:spPr>
      </p:pic>
      <p:pic>
        <p:nvPicPr>
          <p:cNvPr id="19" name="Picture 18" descr="verticalproduct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712296" cy="1485845"/>
          </a:xfrm>
          <a:prstGeom prst="rect">
            <a:avLst/>
          </a:prstGeom>
        </p:spPr>
      </p:pic>
      <p:pic>
        <p:nvPicPr>
          <p:cNvPr id="10" name="Picture 9" descr="fiber555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4080" y="0"/>
            <a:ext cx="2750567" cy="1333183"/>
          </a:xfrm>
          <a:prstGeom prst="rect">
            <a:avLst/>
          </a:prstGeom>
        </p:spPr>
      </p:pic>
      <p:sp>
        <p:nvSpPr>
          <p:cNvPr id="11" name="Content Placeholder 6"/>
          <p:cNvSpPr>
            <a:spLocks noGrp="1"/>
          </p:cNvSpPr>
          <p:nvPr>
            <p:ph sz="quarter" idx="13"/>
          </p:nvPr>
        </p:nvSpPr>
        <p:spPr>
          <a:xfrm>
            <a:off x="552704" y="1813560"/>
            <a:ext cx="12712192" cy="3938016"/>
          </a:xfrm>
        </p:spPr>
        <p:txBody>
          <a:bodyPr>
            <a:normAutofit/>
          </a:bodyPr>
          <a:lstStyle>
            <a:lvl1pPr>
              <a:defRPr sz="3173"/>
            </a:lvl1pPr>
            <a:lvl2pPr>
              <a:defRPr sz="2720"/>
            </a:lvl2pPr>
            <a:lvl3pPr>
              <a:defRPr sz="2267"/>
            </a:lvl3pPr>
            <a:lvl4pPr>
              <a:defRPr sz="2040"/>
            </a:lvl4pPr>
            <a:lvl5pPr>
              <a:defRPr sz="204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4564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UE1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  <p:pic>
        <p:nvPicPr>
          <p:cNvPr id="6" name="Picture 5" descr="Optical-cable-righ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3338" y="0"/>
            <a:ext cx="2417504" cy="13947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4432" y="51816"/>
            <a:ext cx="8290560" cy="1450848"/>
          </a:xfrm>
        </p:spPr>
        <p:txBody>
          <a:bodyPr>
            <a:noAutofit/>
          </a:bodyPr>
          <a:lstStyle>
            <a:lvl1pPr>
              <a:defRPr sz="45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B7B8-D700-EC43-B08D-C412058D8966}" type="datetimeFigureOut">
              <a:rPr lang="en-US" smtClean="0"/>
              <a:t>7/11/20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4199-9998-3945-AABC-0F1743672F3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 descr="logo_web-01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24590" y="7015887"/>
            <a:ext cx="1820757" cy="723265"/>
          </a:xfrm>
          <a:prstGeom prst="rect">
            <a:avLst/>
          </a:prstGeom>
        </p:spPr>
      </p:pic>
      <p:sp>
        <p:nvSpPr>
          <p:cNvPr id="9" name="Content Placeholder 6"/>
          <p:cNvSpPr>
            <a:spLocks noGrp="1"/>
          </p:cNvSpPr>
          <p:nvPr>
            <p:ph sz="quarter" idx="13"/>
          </p:nvPr>
        </p:nvSpPr>
        <p:spPr>
          <a:xfrm>
            <a:off x="552704" y="1813560"/>
            <a:ext cx="12712192" cy="3938016"/>
          </a:xfrm>
        </p:spPr>
        <p:txBody>
          <a:bodyPr>
            <a:normAutofit/>
          </a:bodyPr>
          <a:lstStyle>
            <a:lvl1pPr>
              <a:defRPr sz="3173"/>
            </a:lvl1pPr>
            <a:lvl2pPr>
              <a:defRPr sz="2720"/>
            </a:lvl2pPr>
            <a:lvl3pPr>
              <a:defRPr sz="2267"/>
            </a:lvl3pPr>
            <a:lvl4pPr>
              <a:defRPr sz="2040"/>
            </a:lvl4pPr>
            <a:lvl5pPr>
              <a:defRPr sz="204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5199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UE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  <p:pic>
        <p:nvPicPr>
          <p:cNvPr id="6" name="Picture 5" descr="Optical-cable-righ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5809" y="10"/>
            <a:ext cx="2417504" cy="13947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4432" y="51816"/>
            <a:ext cx="8290560" cy="1450848"/>
          </a:xfrm>
        </p:spPr>
        <p:txBody>
          <a:bodyPr>
            <a:noAutofit/>
          </a:bodyPr>
          <a:lstStyle>
            <a:lvl1pPr>
              <a:defRPr sz="45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B7B8-D700-EC43-B08D-C412058D8966}" type="datetimeFigureOut">
              <a:rPr lang="en-US" smtClean="0"/>
              <a:t>7/11/20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4199-9998-3945-AABC-0F1743672F3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 descr="logo_web-01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24590" y="7015887"/>
            <a:ext cx="1820757" cy="723265"/>
          </a:xfrm>
          <a:prstGeom prst="rect">
            <a:avLst/>
          </a:prstGeom>
        </p:spPr>
      </p:pic>
      <p:sp>
        <p:nvSpPr>
          <p:cNvPr id="9" name="Content Placeholder 6"/>
          <p:cNvSpPr>
            <a:spLocks noGrp="1"/>
          </p:cNvSpPr>
          <p:nvPr>
            <p:ph sz="quarter" idx="13"/>
          </p:nvPr>
        </p:nvSpPr>
        <p:spPr>
          <a:xfrm>
            <a:off x="552704" y="1813560"/>
            <a:ext cx="12712192" cy="3938016"/>
          </a:xfrm>
        </p:spPr>
        <p:txBody>
          <a:bodyPr>
            <a:normAutofit/>
          </a:bodyPr>
          <a:lstStyle>
            <a:lvl1pPr>
              <a:defRPr sz="3173"/>
            </a:lvl1pPr>
            <a:lvl2pPr>
              <a:defRPr sz="2720"/>
            </a:lvl2pPr>
            <a:lvl3pPr>
              <a:defRPr sz="2267"/>
            </a:lvl3pPr>
            <a:lvl4pPr>
              <a:defRPr sz="2040"/>
            </a:lvl4pPr>
            <a:lvl5pPr>
              <a:defRPr sz="204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660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4341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LUE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  <p:pic>
        <p:nvPicPr>
          <p:cNvPr id="8" name="Picture 7" descr="BLUE1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84" y="-1799"/>
            <a:ext cx="13817600" cy="77724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B7B8-D700-EC43-B08D-C412058D8966}" type="datetimeFigureOut">
              <a:rPr lang="en-US" smtClean="0"/>
              <a:t>7/11/20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4199-9998-3945-AABC-0F1743672F3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8" name="Picture 17" descr="whitebottle2B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27751"/>
            <a:ext cx="2159000" cy="1841088"/>
          </a:xfrm>
          <a:prstGeom prst="rect">
            <a:avLst/>
          </a:prstGeom>
        </p:spPr>
      </p:pic>
      <p:pic>
        <p:nvPicPr>
          <p:cNvPr id="20" name="Picture 19" descr="logo_web-01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173" y="6603490"/>
            <a:ext cx="2760844" cy="1096699"/>
          </a:xfrm>
          <a:prstGeom prst="rect">
            <a:avLst/>
          </a:prstGeom>
        </p:spPr>
      </p:pic>
      <p:pic>
        <p:nvPicPr>
          <p:cNvPr id="24" name="Picture 23" descr="fiber4.png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2824" b="-15067"/>
          <a:stretch/>
        </p:blipFill>
        <p:spPr>
          <a:xfrm>
            <a:off x="6" y="1"/>
            <a:ext cx="3257931" cy="13698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4432" y="51816"/>
            <a:ext cx="8290560" cy="1450848"/>
          </a:xfrm>
        </p:spPr>
        <p:txBody>
          <a:bodyPr>
            <a:noAutofit/>
          </a:bodyPr>
          <a:lstStyle>
            <a:lvl1pPr>
              <a:defRPr sz="4533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6"/>
          <p:cNvSpPr>
            <a:spLocks noGrp="1"/>
          </p:cNvSpPr>
          <p:nvPr>
            <p:ph sz="quarter" idx="13"/>
          </p:nvPr>
        </p:nvSpPr>
        <p:spPr>
          <a:xfrm>
            <a:off x="552704" y="1813560"/>
            <a:ext cx="12712192" cy="3938016"/>
          </a:xfrm>
        </p:spPr>
        <p:txBody>
          <a:bodyPr>
            <a:normAutofit/>
          </a:bodyPr>
          <a:lstStyle>
            <a:lvl1pPr>
              <a:defRPr sz="3173"/>
            </a:lvl1pPr>
            <a:lvl2pPr>
              <a:defRPr sz="2720"/>
            </a:lvl2pPr>
            <a:lvl3pPr>
              <a:defRPr sz="2267"/>
            </a:lvl3pPr>
            <a:lvl4pPr>
              <a:defRPr sz="2040"/>
            </a:lvl4pPr>
            <a:lvl5pPr>
              <a:defRPr sz="204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3981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UE4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B7B8-D700-EC43-B08D-C412058D8966}" type="datetimeFigureOut">
              <a:rPr lang="en-US" smtClean="0"/>
              <a:t>7/11/20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4199-9998-3945-AABC-0F1743672F3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8" name="Picture 17" descr="whitebottle2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47063"/>
            <a:ext cx="2142521" cy="1827034"/>
          </a:xfrm>
          <a:prstGeom prst="rect">
            <a:avLst/>
          </a:prstGeom>
        </p:spPr>
      </p:pic>
      <p:pic>
        <p:nvPicPr>
          <p:cNvPr id="20" name="Picture 19" descr="logo_web-01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173" y="6603490"/>
            <a:ext cx="2760844" cy="1096699"/>
          </a:xfrm>
          <a:prstGeom prst="rect">
            <a:avLst/>
          </a:prstGeom>
        </p:spPr>
      </p:pic>
      <p:pic>
        <p:nvPicPr>
          <p:cNvPr id="9" name="Picture 8" descr="endoscope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5968"/>
            <a:ext cx="1873184" cy="20153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4432" y="51816"/>
            <a:ext cx="8290560" cy="1450848"/>
          </a:xfrm>
        </p:spPr>
        <p:txBody>
          <a:bodyPr>
            <a:noAutofit/>
          </a:bodyPr>
          <a:lstStyle>
            <a:lvl1pPr>
              <a:defRPr sz="4533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3"/>
          </p:nvPr>
        </p:nvSpPr>
        <p:spPr>
          <a:xfrm>
            <a:off x="552704" y="1813560"/>
            <a:ext cx="12712192" cy="3938016"/>
          </a:xfrm>
        </p:spPr>
        <p:txBody>
          <a:bodyPr>
            <a:normAutofit/>
          </a:bodyPr>
          <a:lstStyle>
            <a:lvl1pPr>
              <a:defRPr sz="3173"/>
            </a:lvl1pPr>
            <a:lvl2pPr>
              <a:defRPr sz="2720"/>
            </a:lvl2pPr>
            <a:lvl3pPr>
              <a:defRPr sz="2267"/>
            </a:lvl3pPr>
            <a:lvl4pPr>
              <a:defRPr sz="2040"/>
            </a:lvl4pPr>
            <a:lvl5pPr>
              <a:defRPr sz="204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6315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ue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B7B8-D700-EC43-B08D-C412058D8966}" type="datetimeFigureOut">
              <a:rPr lang="en-US" smtClean="0"/>
              <a:t>7/11/20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4199-9998-3945-AABC-0F1743672F3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 descr="logo_web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89" y="7015887"/>
            <a:ext cx="1820757" cy="723265"/>
          </a:xfrm>
          <a:prstGeom prst="rect">
            <a:avLst/>
          </a:prstGeom>
        </p:spPr>
      </p:pic>
      <p:pic>
        <p:nvPicPr>
          <p:cNvPr id="6" name="Picture 5" descr="mri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8175" y="-20726"/>
            <a:ext cx="2569211" cy="13947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4432" y="51816"/>
            <a:ext cx="8290560" cy="1450848"/>
          </a:xfrm>
        </p:spPr>
        <p:txBody>
          <a:bodyPr>
            <a:noAutofit/>
          </a:bodyPr>
          <a:lstStyle>
            <a:lvl1pPr>
              <a:defRPr sz="45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3"/>
          </p:nvPr>
        </p:nvSpPr>
        <p:spPr>
          <a:xfrm>
            <a:off x="552704" y="1813560"/>
            <a:ext cx="12712192" cy="3938016"/>
          </a:xfrm>
        </p:spPr>
        <p:txBody>
          <a:bodyPr>
            <a:normAutofit/>
          </a:bodyPr>
          <a:lstStyle>
            <a:lvl1pPr>
              <a:defRPr sz="3173"/>
            </a:lvl1pPr>
            <a:lvl2pPr>
              <a:defRPr sz="2720"/>
            </a:lvl2pPr>
            <a:lvl3pPr>
              <a:defRPr sz="2267"/>
            </a:lvl3pPr>
            <a:lvl4pPr>
              <a:defRPr sz="2040"/>
            </a:lvl4pPr>
            <a:lvl5pPr>
              <a:defRPr sz="204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4760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ue1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B7B8-D700-EC43-B08D-C412058D8966}" type="datetimeFigureOut">
              <a:rPr lang="en-US" smtClean="0"/>
              <a:t>7/11/20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4199-9998-3945-AABC-0F1743672F3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 descr="logo_web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89" y="7015887"/>
            <a:ext cx="1820757" cy="723265"/>
          </a:xfrm>
          <a:prstGeom prst="rect">
            <a:avLst/>
          </a:prstGeom>
        </p:spPr>
      </p:pic>
      <p:pic>
        <p:nvPicPr>
          <p:cNvPr id="8" name="Picture 7" descr="mri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1317" y="-23553"/>
            <a:ext cx="2569211" cy="13947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4432" y="51816"/>
            <a:ext cx="8290560" cy="1450848"/>
          </a:xfrm>
        </p:spPr>
        <p:txBody>
          <a:bodyPr>
            <a:noAutofit/>
          </a:bodyPr>
          <a:lstStyle>
            <a:lvl1pPr>
              <a:defRPr sz="45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3"/>
          </p:nvPr>
        </p:nvSpPr>
        <p:spPr>
          <a:xfrm>
            <a:off x="552704" y="1813560"/>
            <a:ext cx="12712192" cy="3938016"/>
          </a:xfrm>
        </p:spPr>
        <p:txBody>
          <a:bodyPr>
            <a:normAutofit/>
          </a:bodyPr>
          <a:lstStyle>
            <a:lvl1pPr>
              <a:defRPr sz="3173"/>
            </a:lvl1pPr>
            <a:lvl2pPr>
              <a:defRPr sz="2720"/>
            </a:lvl2pPr>
            <a:lvl3pPr>
              <a:defRPr sz="2267"/>
            </a:lvl3pPr>
            <a:lvl4pPr>
              <a:defRPr sz="2040"/>
            </a:lvl4pPr>
            <a:lvl5pPr>
              <a:defRPr sz="204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6720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B7B8-D700-EC43-B08D-C412058D8966}" type="datetimeFigureOut">
              <a:rPr lang="en-US" smtClean="0"/>
              <a:t>7/11/20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4199-9998-3945-AABC-0F1743672F3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 descr="uv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1594" y="1"/>
            <a:ext cx="2304387" cy="1946424"/>
          </a:xfrm>
          <a:prstGeom prst="rect">
            <a:avLst/>
          </a:prstGeom>
        </p:spPr>
      </p:pic>
      <p:pic>
        <p:nvPicPr>
          <p:cNvPr id="10" name="Picture 9" descr="logo_web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0116" y="7015887"/>
            <a:ext cx="1820757" cy="723265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1" y="1"/>
            <a:ext cx="1729175" cy="1406232"/>
            <a:chOff x="0" y="0"/>
            <a:chExt cx="1144307" cy="1240793"/>
          </a:xfrm>
        </p:grpSpPr>
        <p:pic>
          <p:nvPicPr>
            <p:cNvPr id="12" name="Picture 11" descr="BLACKJAR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739914" cy="905655"/>
            </a:xfrm>
            <a:prstGeom prst="rect">
              <a:avLst/>
            </a:prstGeom>
          </p:spPr>
        </p:pic>
        <p:pic>
          <p:nvPicPr>
            <p:cNvPr id="13" name="Picture 12" descr="BLACKJAR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5521" y="250839"/>
              <a:ext cx="808786" cy="989954"/>
            </a:xfrm>
            <a:prstGeom prst="rect">
              <a:avLst/>
            </a:prstGeom>
          </p:spPr>
        </p:pic>
      </p:grp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694432" y="51816"/>
            <a:ext cx="8290560" cy="1450848"/>
          </a:xfrm>
        </p:spPr>
        <p:txBody>
          <a:bodyPr>
            <a:noAutofit/>
          </a:bodyPr>
          <a:lstStyle>
            <a:lvl1pPr>
              <a:defRPr sz="4533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6"/>
          <p:cNvSpPr>
            <a:spLocks noGrp="1"/>
          </p:cNvSpPr>
          <p:nvPr>
            <p:ph sz="quarter" idx="13"/>
          </p:nvPr>
        </p:nvSpPr>
        <p:spPr>
          <a:xfrm>
            <a:off x="552704" y="1813560"/>
            <a:ext cx="12712192" cy="3938016"/>
          </a:xfrm>
        </p:spPr>
        <p:txBody>
          <a:bodyPr>
            <a:normAutofit/>
          </a:bodyPr>
          <a:lstStyle>
            <a:lvl1pPr>
              <a:defRPr sz="3173"/>
            </a:lvl1pPr>
            <a:lvl2pPr>
              <a:defRPr sz="2720"/>
            </a:lvl2pPr>
            <a:lvl3pPr>
              <a:defRPr sz="2267"/>
            </a:lvl3pPr>
            <a:lvl4pPr>
              <a:defRPr sz="2040"/>
            </a:lvl4pPr>
            <a:lvl5pPr>
              <a:defRPr sz="204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1804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URPLE5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B7B8-D700-EC43-B08D-C412058D8966}" type="datetimeFigureOut">
              <a:rPr lang="en-US" smtClean="0"/>
              <a:t>7/11/20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4199-9998-3945-AABC-0F1743672F3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 descr="logo_web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0116" y="7015887"/>
            <a:ext cx="1820757" cy="723265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1" y="1"/>
            <a:ext cx="1729175" cy="1406232"/>
            <a:chOff x="0" y="0"/>
            <a:chExt cx="1144307" cy="1240793"/>
          </a:xfrm>
        </p:grpSpPr>
        <p:pic>
          <p:nvPicPr>
            <p:cNvPr id="13" name="Picture 12" descr="BLACKJAR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739914" cy="905655"/>
            </a:xfrm>
            <a:prstGeom prst="rect">
              <a:avLst/>
            </a:prstGeom>
          </p:spPr>
        </p:pic>
        <p:pic>
          <p:nvPicPr>
            <p:cNvPr id="14" name="Picture 13" descr="BLACKJAR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5521" y="250839"/>
              <a:ext cx="808786" cy="989954"/>
            </a:xfrm>
            <a:prstGeom prst="rect">
              <a:avLst/>
            </a:prstGeom>
          </p:spPr>
        </p:pic>
      </p:grpSp>
      <p:pic>
        <p:nvPicPr>
          <p:cNvPr id="15" name="Picture 14" descr="uv3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1594" y="1"/>
            <a:ext cx="2304387" cy="1946424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 userDrawn="1"/>
        </p:nvSpPr>
        <p:spPr>
          <a:xfrm>
            <a:off x="2694432" y="51816"/>
            <a:ext cx="8290560" cy="1450848"/>
          </a:xfrm>
          <a:prstGeom prst="rect">
            <a:avLst/>
          </a:prstGeom>
        </p:spPr>
        <p:txBody>
          <a:bodyPr vert="horz" lIns="103632" tIns="51816" rIns="103632" bIns="51816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33" dirty="0"/>
              <a:t>Click to edit Master title style</a:t>
            </a:r>
          </a:p>
        </p:txBody>
      </p:sp>
      <p:sp>
        <p:nvSpPr>
          <p:cNvPr id="17" name="Content Placeholder 6"/>
          <p:cNvSpPr>
            <a:spLocks noGrp="1"/>
          </p:cNvSpPr>
          <p:nvPr>
            <p:ph sz="quarter" idx="13"/>
          </p:nvPr>
        </p:nvSpPr>
        <p:spPr>
          <a:xfrm>
            <a:off x="552704" y="1813560"/>
            <a:ext cx="12712192" cy="3938016"/>
          </a:xfrm>
        </p:spPr>
        <p:txBody>
          <a:bodyPr>
            <a:normAutofit/>
          </a:bodyPr>
          <a:lstStyle>
            <a:lvl1pPr>
              <a:defRPr sz="3173"/>
            </a:lvl1pPr>
            <a:lvl2pPr>
              <a:defRPr sz="2720"/>
            </a:lvl2pPr>
            <a:lvl3pPr>
              <a:defRPr sz="2267"/>
            </a:lvl3pPr>
            <a:lvl4pPr>
              <a:defRPr sz="2040"/>
            </a:lvl4pPr>
            <a:lvl5pPr>
              <a:defRPr sz="204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1666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B7B8-D700-EC43-B08D-C412058D8966}" type="datetimeFigureOut">
              <a:rPr lang="en-US" smtClean="0"/>
              <a:t>7/11/20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4199-9998-3945-AABC-0F1743672F3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 descr="logo_web-0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0116" y="7015887"/>
            <a:ext cx="1820757" cy="723265"/>
          </a:xfrm>
          <a:prstGeom prst="rect">
            <a:avLst/>
          </a:prstGeom>
        </p:spPr>
      </p:pic>
      <p:pic>
        <p:nvPicPr>
          <p:cNvPr id="15" name="Picture 14" descr="uv4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87043" y="0"/>
            <a:ext cx="2035361" cy="1586218"/>
          </a:xfrm>
          <a:prstGeom prst="rect">
            <a:avLst/>
          </a:prstGeom>
        </p:spPr>
      </p:pic>
      <p:pic>
        <p:nvPicPr>
          <p:cNvPr id="16" name="Picture 15" descr="uv_sringe3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734733" cy="927075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694432" y="51816"/>
            <a:ext cx="8290560" cy="1450848"/>
          </a:xfrm>
        </p:spPr>
        <p:txBody>
          <a:bodyPr>
            <a:noAutofit/>
          </a:bodyPr>
          <a:lstStyle>
            <a:lvl1pPr>
              <a:defRPr sz="45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3"/>
          </p:nvPr>
        </p:nvSpPr>
        <p:spPr>
          <a:xfrm>
            <a:off x="552704" y="1813560"/>
            <a:ext cx="12712192" cy="3938016"/>
          </a:xfrm>
        </p:spPr>
        <p:txBody>
          <a:bodyPr>
            <a:normAutofit/>
          </a:bodyPr>
          <a:lstStyle>
            <a:lvl1pPr>
              <a:defRPr sz="3173"/>
            </a:lvl1pPr>
            <a:lvl2pPr>
              <a:defRPr sz="2720"/>
            </a:lvl2pPr>
            <a:lvl3pPr>
              <a:defRPr sz="2267"/>
            </a:lvl3pPr>
            <a:lvl4pPr>
              <a:defRPr sz="2040"/>
            </a:lvl4pPr>
            <a:lvl5pPr>
              <a:defRPr sz="204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3701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URPLE5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B7B8-D700-EC43-B08D-C412058D8966}" type="datetimeFigureOut">
              <a:rPr lang="en-US" smtClean="0"/>
              <a:t>7/11/20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4199-9998-3945-AABC-0F1743672F3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 descr="logo_web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0116" y="7015887"/>
            <a:ext cx="1820757" cy="723265"/>
          </a:xfrm>
          <a:prstGeom prst="rect">
            <a:avLst/>
          </a:prstGeom>
        </p:spPr>
      </p:pic>
      <p:pic>
        <p:nvPicPr>
          <p:cNvPr id="14" name="Picture 13" descr="uv45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86413" y="1"/>
            <a:ext cx="2039970" cy="1589809"/>
          </a:xfrm>
          <a:prstGeom prst="rect">
            <a:avLst/>
          </a:prstGeom>
        </p:spPr>
      </p:pic>
      <p:pic>
        <p:nvPicPr>
          <p:cNvPr id="15" name="Picture 14" descr="uv_sringe3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2726817" cy="9243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4432" y="51816"/>
            <a:ext cx="8290560" cy="1450848"/>
          </a:xfrm>
        </p:spPr>
        <p:txBody>
          <a:bodyPr>
            <a:noAutofit/>
          </a:bodyPr>
          <a:lstStyle>
            <a:lvl1pPr>
              <a:defRPr sz="4533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3"/>
          </p:nvPr>
        </p:nvSpPr>
        <p:spPr>
          <a:xfrm>
            <a:off x="552704" y="1813560"/>
            <a:ext cx="12712192" cy="3938016"/>
          </a:xfrm>
        </p:spPr>
        <p:txBody>
          <a:bodyPr>
            <a:normAutofit/>
          </a:bodyPr>
          <a:lstStyle>
            <a:lvl1pPr>
              <a:defRPr sz="3173"/>
            </a:lvl1pPr>
            <a:lvl2pPr>
              <a:defRPr sz="2720"/>
            </a:lvl2pPr>
            <a:lvl3pPr>
              <a:defRPr sz="2267"/>
            </a:lvl3pPr>
            <a:lvl4pPr>
              <a:defRPr sz="2040"/>
            </a:lvl4pPr>
            <a:lvl5pPr>
              <a:defRPr sz="204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7674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B7B8-D700-EC43-B08D-C412058D8966}" type="datetimeFigureOut">
              <a:rPr lang="en-US" smtClean="0"/>
              <a:t>7/11/20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4199-9998-3945-AABC-0F1743672F3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uv_sringe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2797" y="0"/>
            <a:ext cx="2734733" cy="927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4432" y="51816"/>
            <a:ext cx="8290560" cy="1450848"/>
          </a:xfrm>
        </p:spPr>
        <p:txBody>
          <a:bodyPr>
            <a:noAutofit/>
          </a:bodyPr>
          <a:lstStyle>
            <a:lvl1pPr>
              <a:defRPr sz="4533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logo_web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0116" y="7015887"/>
            <a:ext cx="1820757" cy="723265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1" y="1"/>
            <a:ext cx="1729175" cy="1406232"/>
            <a:chOff x="0" y="0"/>
            <a:chExt cx="1144307" cy="1240793"/>
          </a:xfrm>
        </p:grpSpPr>
        <p:pic>
          <p:nvPicPr>
            <p:cNvPr id="13" name="Picture 12" descr="BLACKJAR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739914" cy="905655"/>
            </a:xfrm>
            <a:prstGeom prst="rect">
              <a:avLst/>
            </a:prstGeom>
          </p:spPr>
        </p:pic>
        <p:pic>
          <p:nvPicPr>
            <p:cNvPr id="14" name="Picture 13" descr="BLACKJAR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5521" y="250839"/>
              <a:ext cx="808786" cy="989954"/>
            </a:xfrm>
            <a:prstGeom prst="rect">
              <a:avLst/>
            </a:prstGeom>
          </p:spPr>
        </p:pic>
      </p:grpSp>
      <p:sp>
        <p:nvSpPr>
          <p:cNvPr id="15" name="Content Placeholder 6"/>
          <p:cNvSpPr>
            <a:spLocks noGrp="1"/>
          </p:cNvSpPr>
          <p:nvPr>
            <p:ph sz="quarter" idx="13"/>
          </p:nvPr>
        </p:nvSpPr>
        <p:spPr>
          <a:xfrm>
            <a:off x="552704" y="1813560"/>
            <a:ext cx="12712192" cy="3938016"/>
          </a:xfrm>
        </p:spPr>
        <p:txBody>
          <a:bodyPr>
            <a:normAutofit/>
          </a:bodyPr>
          <a:lstStyle>
            <a:lvl1pPr>
              <a:defRPr sz="3173"/>
            </a:lvl1pPr>
            <a:lvl2pPr>
              <a:defRPr sz="2720"/>
            </a:lvl2pPr>
            <a:lvl3pPr>
              <a:defRPr sz="2267"/>
            </a:lvl3pPr>
            <a:lvl4pPr>
              <a:defRPr sz="2040"/>
            </a:lvl4pPr>
            <a:lvl5pPr>
              <a:defRPr sz="204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1172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URPLE5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B7B8-D700-EC43-B08D-C412058D8966}" type="datetimeFigureOut">
              <a:rPr lang="en-US" smtClean="0"/>
              <a:t>7/11/20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4199-9998-3945-AABC-0F1743672F3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uv_sringe3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1183" y="3"/>
            <a:ext cx="2734733" cy="927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4432" y="51816"/>
            <a:ext cx="8290560" cy="1450848"/>
          </a:xfrm>
        </p:spPr>
        <p:txBody>
          <a:bodyPr>
            <a:noAutofit/>
          </a:bodyPr>
          <a:lstStyle>
            <a:lvl1pPr>
              <a:defRPr sz="45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 descr="logo_web-01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0116" y="7015887"/>
            <a:ext cx="1820757" cy="723265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1" y="1"/>
            <a:ext cx="1729175" cy="1406232"/>
            <a:chOff x="0" y="0"/>
            <a:chExt cx="1144307" cy="1240793"/>
          </a:xfrm>
        </p:grpSpPr>
        <p:pic>
          <p:nvPicPr>
            <p:cNvPr id="6" name="Picture 5" descr="BLACKJAR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739914" cy="905655"/>
            </a:xfrm>
            <a:prstGeom prst="rect">
              <a:avLst/>
            </a:prstGeom>
          </p:spPr>
        </p:pic>
        <p:pic>
          <p:nvPicPr>
            <p:cNvPr id="12" name="Picture 11" descr="BLACKJAR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5521" y="250839"/>
              <a:ext cx="808786" cy="989954"/>
            </a:xfrm>
            <a:prstGeom prst="rect">
              <a:avLst/>
            </a:prstGeom>
          </p:spPr>
        </p:pic>
      </p:grpSp>
      <p:sp>
        <p:nvSpPr>
          <p:cNvPr id="14" name="Content Placeholder 6"/>
          <p:cNvSpPr>
            <a:spLocks noGrp="1"/>
          </p:cNvSpPr>
          <p:nvPr>
            <p:ph sz="quarter" idx="13"/>
          </p:nvPr>
        </p:nvSpPr>
        <p:spPr>
          <a:xfrm>
            <a:off x="552704" y="1813560"/>
            <a:ext cx="12712192" cy="3938016"/>
          </a:xfrm>
        </p:spPr>
        <p:txBody>
          <a:bodyPr>
            <a:normAutofit/>
          </a:bodyPr>
          <a:lstStyle>
            <a:lvl1pPr>
              <a:defRPr sz="3173"/>
            </a:lvl1pPr>
            <a:lvl2pPr>
              <a:defRPr sz="2720"/>
            </a:lvl2pPr>
            <a:lvl3pPr>
              <a:defRPr sz="2267"/>
            </a:lvl3pPr>
            <a:lvl4pPr>
              <a:defRPr sz="2040"/>
            </a:lvl4pPr>
            <a:lvl5pPr>
              <a:defRPr sz="204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926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A12CD-E2D3-5643-98F5-8ACA16B1A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785FC-AB99-0D42-9828-77DC24BFB4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C45E6-01A9-9744-BD14-0C33B45EE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5321B-A44C-0842-818D-8D47C33BFF85}" type="datetimeFigureOut">
              <a:rPr lang="en-US" smtClean="0"/>
              <a:t>7/11/20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DBF16-A5C9-4143-950E-EC2E8BA30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FEF691-0709-6B45-BF5B-29E1757F4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E4B02-1A12-9E45-A772-0B283C0138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98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URPLE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B7B8-D700-EC43-B08D-C412058D8966}" type="datetimeFigureOut">
              <a:rPr lang="en-US" smtClean="0"/>
              <a:t>7/11/20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4199-9998-3945-AABC-0F1743672F3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UVPROD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3338" y="6518453"/>
            <a:ext cx="2503001" cy="1298854"/>
          </a:xfrm>
          <a:prstGeom prst="rect">
            <a:avLst/>
          </a:prstGeom>
        </p:spPr>
      </p:pic>
      <p:pic>
        <p:nvPicPr>
          <p:cNvPr id="12" name="Picture 11" descr="logo_web-01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89" y="7015887"/>
            <a:ext cx="1820757" cy="723265"/>
          </a:xfrm>
          <a:prstGeom prst="rect">
            <a:avLst/>
          </a:prstGeom>
        </p:spPr>
      </p:pic>
      <p:pic>
        <p:nvPicPr>
          <p:cNvPr id="6" name="Picture 5" descr="S55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5689" y="1"/>
            <a:ext cx="2731911" cy="20902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4432" y="51816"/>
            <a:ext cx="8290560" cy="1450848"/>
          </a:xfrm>
        </p:spPr>
        <p:txBody>
          <a:bodyPr>
            <a:noAutofit/>
          </a:bodyPr>
          <a:lstStyle>
            <a:lvl1pPr>
              <a:defRPr sz="45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6"/>
          <p:cNvSpPr>
            <a:spLocks noGrp="1"/>
          </p:cNvSpPr>
          <p:nvPr>
            <p:ph sz="quarter" idx="13"/>
          </p:nvPr>
        </p:nvSpPr>
        <p:spPr>
          <a:xfrm>
            <a:off x="552704" y="1813560"/>
            <a:ext cx="12712192" cy="3938016"/>
          </a:xfrm>
        </p:spPr>
        <p:txBody>
          <a:bodyPr>
            <a:normAutofit/>
          </a:bodyPr>
          <a:lstStyle>
            <a:lvl1pPr>
              <a:defRPr sz="3173"/>
            </a:lvl1pPr>
            <a:lvl2pPr>
              <a:defRPr sz="2720"/>
            </a:lvl2pPr>
            <a:lvl3pPr>
              <a:defRPr sz="2267"/>
            </a:lvl3pPr>
            <a:lvl4pPr>
              <a:defRPr sz="2040"/>
            </a:lvl4pPr>
            <a:lvl5pPr>
              <a:defRPr sz="204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9497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URPLE4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B7B8-D700-EC43-B08D-C412058D8966}" type="datetimeFigureOut">
              <a:rPr lang="en-US" smtClean="0"/>
              <a:t>7/11/20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4199-9998-3945-AABC-0F1743672F3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UVPROD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3338" y="6518453"/>
            <a:ext cx="2396491" cy="1243584"/>
          </a:xfrm>
          <a:prstGeom prst="rect">
            <a:avLst/>
          </a:prstGeom>
        </p:spPr>
      </p:pic>
      <p:pic>
        <p:nvPicPr>
          <p:cNvPr id="12" name="Picture 11" descr="logo_web-01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686" y="6603490"/>
            <a:ext cx="2760844" cy="1096699"/>
          </a:xfrm>
          <a:prstGeom prst="rect">
            <a:avLst/>
          </a:prstGeom>
        </p:spPr>
      </p:pic>
      <p:pic>
        <p:nvPicPr>
          <p:cNvPr id="9" name="Picture 8" descr="S55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5689" y="1"/>
            <a:ext cx="2731911" cy="209027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694432" y="51816"/>
            <a:ext cx="8290560" cy="1450848"/>
          </a:xfrm>
        </p:spPr>
        <p:txBody>
          <a:bodyPr>
            <a:noAutofit/>
          </a:bodyPr>
          <a:lstStyle>
            <a:lvl1pPr>
              <a:defRPr sz="45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3"/>
          </p:nvPr>
        </p:nvSpPr>
        <p:spPr>
          <a:xfrm>
            <a:off x="552704" y="1813560"/>
            <a:ext cx="12712192" cy="3938016"/>
          </a:xfrm>
        </p:spPr>
        <p:txBody>
          <a:bodyPr>
            <a:normAutofit/>
          </a:bodyPr>
          <a:lstStyle>
            <a:lvl1pPr>
              <a:defRPr sz="3173"/>
            </a:lvl1pPr>
            <a:lvl2pPr>
              <a:defRPr sz="2720"/>
            </a:lvl2pPr>
            <a:lvl3pPr>
              <a:defRPr sz="2267"/>
            </a:lvl3pPr>
            <a:lvl4pPr>
              <a:defRPr sz="2040"/>
            </a:lvl4pPr>
            <a:lvl5pPr>
              <a:defRPr sz="204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4901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URPLE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4432" y="51816"/>
            <a:ext cx="8290560" cy="1450848"/>
          </a:xfrm>
        </p:spPr>
        <p:txBody>
          <a:bodyPr>
            <a:noAutofit/>
          </a:bodyPr>
          <a:lstStyle>
            <a:lvl1pPr>
              <a:defRPr sz="45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B7B8-D700-EC43-B08D-C412058D8966}" type="datetimeFigureOut">
              <a:rPr lang="en-US" smtClean="0"/>
              <a:t>7/11/20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4199-9998-3945-AABC-0F1743672F3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UVPROD3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" y="6518453"/>
            <a:ext cx="2396491" cy="1243584"/>
          </a:xfrm>
          <a:prstGeom prst="rect">
            <a:avLst/>
          </a:prstGeom>
        </p:spPr>
      </p:pic>
      <p:pic>
        <p:nvPicPr>
          <p:cNvPr id="13" name="Picture 12" descr="logo_web-01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173" y="6603490"/>
            <a:ext cx="2760844" cy="1096699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1" y="1"/>
            <a:ext cx="1729175" cy="1406232"/>
            <a:chOff x="0" y="0"/>
            <a:chExt cx="1144307" cy="1240793"/>
          </a:xfrm>
        </p:grpSpPr>
        <p:pic>
          <p:nvPicPr>
            <p:cNvPr id="11" name="Picture 10" descr="BLACKJAR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739914" cy="905655"/>
            </a:xfrm>
            <a:prstGeom prst="rect">
              <a:avLst/>
            </a:prstGeom>
          </p:spPr>
        </p:pic>
        <p:pic>
          <p:nvPicPr>
            <p:cNvPr id="12" name="Picture 11" descr="BLACKJAR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5521" y="250839"/>
              <a:ext cx="808786" cy="989954"/>
            </a:xfrm>
            <a:prstGeom prst="rect">
              <a:avLst/>
            </a:prstGeom>
          </p:spPr>
        </p:pic>
      </p:grpSp>
      <p:sp>
        <p:nvSpPr>
          <p:cNvPr id="14" name="Content Placeholder 6"/>
          <p:cNvSpPr>
            <a:spLocks noGrp="1"/>
          </p:cNvSpPr>
          <p:nvPr>
            <p:ph sz="quarter" idx="13"/>
          </p:nvPr>
        </p:nvSpPr>
        <p:spPr>
          <a:xfrm>
            <a:off x="552704" y="1813560"/>
            <a:ext cx="12712192" cy="3938016"/>
          </a:xfrm>
        </p:spPr>
        <p:txBody>
          <a:bodyPr>
            <a:normAutofit/>
          </a:bodyPr>
          <a:lstStyle>
            <a:lvl1pPr>
              <a:defRPr sz="3173"/>
            </a:lvl1pPr>
            <a:lvl2pPr>
              <a:defRPr sz="2720"/>
            </a:lvl2pPr>
            <a:lvl3pPr>
              <a:defRPr sz="2267"/>
            </a:lvl3pPr>
            <a:lvl4pPr>
              <a:defRPr sz="2040"/>
            </a:lvl4pPr>
            <a:lvl5pPr>
              <a:defRPr sz="204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2258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URPLE3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B7B8-D700-EC43-B08D-C412058D8966}" type="datetimeFigureOut">
              <a:rPr lang="en-US" smtClean="0"/>
              <a:t>7/11/20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4199-9998-3945-AABC-0F1743672F3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UVPROD3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518453"/>
            <a:ext cx="2396491" cy="1243584"/>
          </a:xfrm>
          <a:prstGeom prst="rect">
            <a:avLst/>
          </a:prstGeom>
        </p:spPr>
      </p:pic>
      <p:pic>
        <p:nvPicPr>
          <p:cNvPr id="11" name="Picture 10" descr="logo_web-01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173" y="6603490"/>
            <a:ext cx="2760844" cy="1096699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1" y="1"/>
            <a:ext cx="1729175" cy="1406232"/>
            <a:chOff x="0" y="0"/>
            <a:chExt cx="1144307" cy="1240793"/>
          </a:xfrm>
        </p:grpSpPr>
        <p:pic>
          <p:nvPicPr>
            <p:cNvPr id="12" name="Picture 11" descr="BLACKJAR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739914" cy="905655"/>
            </a:xfrm>
            <a:prstGeom prst="rect">
              <a:avLst/>
            </a:prstGeom>
          </p:spPr>
        </p:pic>
        <p:pic>
          <p:nvPicPr>
            <p:cNvPr id="13" name="Picture 12" descr="BLACKJAR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5521" y="250839"/>
              <a:ext cx="808786" cy="989954"/>
            </a:xfrm>
            <a:prstGeom prst="rect">
              <a:avLst/>
            </a:prstGeom>
          </p:spPr>
        </p:pic>
      </p:grp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694432" y="51816"/>
            <a:ext cx="8290560" cy="1450848"/>
          </a:xfrm>
        </p:spPr>
        <p:txBody>
          <a:bodyPr>
            <a:noAutofit/>
          </a:bodyPr>
          <a:lstStyle>
            <a:lvl1pPr>
              <a:defRPr sz="4533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6"/>
          <p:cNvSpPr>
            <a:spLocks noGrp="1"/>
          </p:cNvSpPr>
          <p:nvPr>
            <p:ph sz="quarter" idx="13"/>
          </p:nvPr>
        </p:nvSpPr>
        <p:spPr>
          <a:xfrm>
            <a:off x="552704" y="1813560"/>
            <a:ext cx="12712192" cy="3938016"/>
          </a:xfrm>
        </p:spPr>
        <p:txBody>
          <a:bodyPr>
            <a:normAutofit/>
          </a:bodyPr>
          <a:lstStyle>
            <a:lvl1pPr>
              <a:defRPr sz="3173"/>
            </a:lvl1pPr>
            <a:lvl2pPr>
              <a:defRPr sz="2720"/>
            </a:lvl2pPr>
            <a:lvl3pPr>
              <a:defRPr sz="2267"/>
            </a:lvl3pPr>
            <a:lvl4pPr>
              <a:defRPr sz="2040"/>
            </a:lvl4pPr>
            <a:lvl5pPr>
              <a:defRPr sz="204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624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URPLE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B7B8-D700-EC43-B08D-C412058D8966}" type="datetimeFigureOut">
              <a:rPr lang="en-US" smtClean="0"/>
              <a:t>7/11/20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4199-9998-3945-AABC-0F1743672F3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 descr="logo_web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173" y="6603490"/>
            <a:ext cx="2760844" cy="1096699"/>
          </a:xfrm>
          <a:prstGeom prst="rect">
            <a:avLst/>
          </a:prstGeom>
        </p:spPr>
      </p:pic>
      <p:pic>
        <p:nvPicPr>
          <p:cNvPr id="6" name="Picture 5" descr="PCBOARD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3110" y="0"/>
            <a:ext cx="2754490" cy="2072849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-41452" y="6388170"/>
            <a:ext cx="1729175" cy="1406232"/>
            <a:chOff x="0" y="0"/>
            <a:chExt cx="1144307" cy="1240793"/>
          </a:xfrm>
        </p:grpSpPr>
        <p:pic>
          <p:nvPicPr>
            <p:cNvPr id="12" name="Picture 11" descr="BLACKJAR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739914" cy="905655"/>
            </a:xfrm>
            <a:prstGeom prst="rect">
              <a:avLst/>
            </a:prstGeom>
          </p:spPr>
        </p:pic>
        <p:pic>
          <p:nvPicPr>
            <p:cNvPr id="13" name="Picture 12" descr="BLACKJAR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5521" y="250839"/>
              <a:ext cx="808786" cy="989954"/>
            </a:xfrm>
            <a:prstGeom prst="rect">
              <a:avLst/>
            </a:prstGeom>
          </p:spPr>
        </p:pic>
      </p:grpSp>
      <p:pic>
        <p:nvPicPr>
          <p:cNvPr id="7" name="Picture 6" descr="SSS7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2282375" cy="1735667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694432" y="51816"/>
            <a:ext cx="8290560" cy="1450848"/>
          </a:xfrm>
        </p:spPr>
        <p:txBody>
          <a:bodyPr>
            <a:noAutofit/>
          </a:bodyPr>
          <a:lstStyle>
            <a:lvl1pPr>
              <a:defRPr sz="4533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6"/>
          <p:cNvSpPr>
            <a:spLocks noGrp="1"/>
          </p:cNvSpPr>
          <p:nvPr>
            <p:ph sz="quarter" idx="13"/>
          </p:nvPr>
        </p:nvSpPr>
        <p:spPr>
          <a:xfrm>
            <a:off x="552704" y="1813560"/>
            <a:ext cx="12712192" cy="3938016"/>
          </a:xfrm>
        </p:spPr>
        <p:txBody>
          <a:bodyPr>
            <a:normAutofit/>
          </a:bodyPr>
          <a:lstStyle>
            <a:lvl1pPr>
              <a:defRPr sz="3173"/>
            </a:lvl1pPr>
            <a:lvl2pPr>
              <a:defRPr sz="2720"/>
            </a:lvl2pPr>
            <a:lvl3pPr>
              <a:defRPr sz="2267"/>
            </a:lvl3pPr>
            <a:lvl4pPr>
              <a:defRPr sz="2040"/>
            </a:lvl4pPr>
            <a:lvl5pPr>
              <a:defRPr sz="204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3768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URPLE2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B7B8-D700-EC43-B08D-C412058D8966}" type="datetimeFigureOut">
              <a:rPr lang="en-US" smtClean="0"/>
              <a:t>7/11/20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4199-9998-3945-AABC-0F1743672F3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 descr="logo_web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173" y="6603490"/>
            <a:ext cx="2760844" cy="1096699"/>
          </a:xfrm>
          <a:prstGeom prst="rect">
            <a:avLst/>
          </a:prstGeom>
        </p:spPr>
      </p:pic>
      <p:pic>
        <p:nvPicPr>
          <p:cNvPr id="10" name="Picture 9" descr="PCBOARD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3110" y="0"/>
            <a:ext cx="2754490" cy="2072849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-38758" y="6388170"/>
            <a:ext cx="1729175" cy="1406232"/>
            <a:chOff x="0" y="0"/>
            <a:chExt cx="1144307" cy="1240793"/>
          </a:xfrm>
        </p:grpSpPr>
        <p:pic>
          <p:nvPicPr>
            <p:cNvPr id="13" name="Picture 12" descr="BLACKJAR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739914" cy="905655"/>
            </a:xfrm>
            <a:prstGeom prst="rect">
              <a:avLst/>
            </a:prstGeom>
          </p:spPr>
        </p:pic>
        <p:pic>
          <p:nvPicPr>
            <p:cNvPr id="14" name="Picture 13" descr="BLACKJAR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5521" y="250839"/>
              <a:ext cx="808786" cy="989954"/>
            </a:xfrm>
            <a:prstGeom prst="rect">
              <a:avLst/>
            </a:prstGeom>
          </p:spPr>
        </p:pic>
      </p:grpSp>
      <p:pic>
        <p:nvPicPr>
          <p:cNvPr id="15" name="Picture 14" descr="SSS7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2282375" cy="1735667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694432" y="51816"/>
            <a:ext cx="8290560" cy="1450848"/>
          </a:xfrm>
        </p:spPr>
        <p:txBody>
          <a:bodyPr>
            <a:noAutofit/>
          </a:bodyPr>
          <a:lstStyle>
            <a:lvl1pPr>
              <a:defRPr sz="45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Content Placeholder 6"/>
          <p:cNvSpPr>
            <a:spLocks noGrp="1"/>
          </p:cNvSpPr>
          <p:nvPr>
            <p:ph sz="quarter" idx="13"/>
          </p:nvPr>
        </p:nvSpPr>
        <p:spPr>
          <a:xfrm>
            <a:off x="552704" y="1813560"/>
            <a:ext cx="12712192" cy="3938016"/>
          </a:xfrm>
        </p:spPr>
        <p:txBody>
          <a:bodyPr>
            <a:normAutofit/>
          </a:bodyPr>
          <a:lstStyle>
            <a:lvl1pPr>
              <a:defRPr sz="3173"/>
            </a:lvl1pPr>
            <a:lvl2pPr>
              <a:defRPr sz="2720"/>
            </a:lvl2pPr>
            <a:lvl3pPr>
              <a:defRPr sz="2267"/>
            </a:lvl3pPr>
            <a:lvl4pPr>
              <a:defRPr sz="2040"/>
            </a:lvl4pPr>
            <a:lvl5pPr>
              <a:defRPr sz="204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0597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URPLE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B7B8-D700-EC43-B08D-C412058D8966}" type="datetimeFigureOut">
              <a:rPr lang="en-US" smtClean="0"/>
              <a:t>7/11/20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4199-9998-3945-AABC-0F1743672F3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UVPROD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3338" y="6518453"/>
            <a:ext cx="2396491" cy="1243584"/>
          </a:xfrm>
          <a:prstGeom prst="rect">
            <a:avLst/>
          </a:prstGeom>
        </p:spPr>
      </p:pic>
      <p:pic>
        <p:nvPicPr>
          <p:cNvPr id="12" name="Picture 11" descr="logo_web-01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686" y="6603490"/>
            <a:ext cx="2760844" cy="1096699"/>
          </a:xfrm>
          <a:prstGeom prst="rect">
            <a:avLst/>
          </a:prstGeom>
        </p:spPr>
      </p:pic>
      <p:pic>
        <p:nvPicPr>
          <p:cNvPr id="6" name="Picture 5" descr="PCBOARD2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799645" cy="2008441"/>
          </a:xfrm>
          <a:prstGeom prst="rect">
            <a:avLst/>
          </a:prstGeom>
        </p:spPr>
      </p:pic>
      <p:pic>
        <p:nvPicPr>
          <p:cNvPr id="11" name="Picture 10" descr="uv3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1594" y="1"/>
            <a:ext cx="2304387" cy="194642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694432" y="51816"/>
            <a:ext cx="8290560" cy="1450848"/>
          </a:xfrm>
        </p:spPr>
        <p:txBody>
          <a:bodyPr>
            <a:noAutofit/>
          </a:bodyPr>
          <a:lstStyle>
            <a:lvl1pPr>
              <a:defRPr sz="4533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13"/>
          </p:nvPr>
        </p:nvSpPr>
        <p:spPr>
          <a:xfrm>
            <a:off x="552704" y="1813560"/>
            <a:ext cx="12712192" cy="3938016"/>
          </a:xfrm>
        </p:spPr>
        <p:txBody>
          <a:bodyPr>
            <a:normAutofit/>
          </a:bodyPr>
          <a:lstStyle>
            <a:lvl1pPr>
              <a:defRPr sz="3173"/>
            </a:lvl1pPr>
            <a:lvl2pPr>
              <a:defRPr sz="2720"/>
            </a:lvl2pPr>
            <a:lvl3pPr>
              <a:defRPr sz="2267"/>
            </a:lvl3pPr>
            <a:lvl4pPr>
              <a:defRPr sz="2040"/>
            </a:lvl4pPr>
            <a:lvl5pPr>
              <a:defRPr sz="204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8042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URPLE1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B7B8-D700-EC43-B08D-C412058D8966}" type="datetimeFigureOut">
              <a:rPr lang="en-US" smtClean="0"/>
              <a:t>7/11/20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4199-9998-3945-AABC-0F1743672F3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UVPROD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5226" y="6521276"/>
            <a:ext cx="2396491" cy="1243584"/>
          </a:xfrm>
          <a:prstGeom prst="rect">
            <a:avLst/>
          </a:prstGeom>
        </p:spPr>
      </p:pic>
      <p:pic>
        <p:nvPicPr>
          <p:cNvPr id="12" name="Picture 11" descr="logo_web-01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686" y="6603490"/>
            <a:ext cx="2760844" cy="1096699"/>
          </a:xfrm>
          <a:prstGeom prst="rect">
            <a:avLst/>
          </a:prstGeom>
        </p:spPr>
      </p:pic>
      <p:pic>
        <p:nvPicPr>
          <p:cNvPr id="9" name="Picture 8" descr="PCBOARD2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799645" cy="2008441"/>
          </a:xfrm>
          <a:prstGeom prst="rect">
            <a:avLst/>
          </a:prstGeom>
        </p:spPr>
      </p:pic>
      <p:pic>
        <p:nvPicPr>
          <p:cNvPr id="11" name="Picture 10" descr="uv3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1594" y="1"/>
            <a:ext cx="2304387" cy="194642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694432" y="51816"/>
            <a:ext cx="8290560" cy="1450848"/>
          </a:xfrm>
        </p:spPr>
        <p:txBody>
          <a:bodyPr>
            <a:noAutofit/>
          </a:bodyPr>
          <a:lstStyle>
            <a:lvl1pPr>
              <a:defRPr sz="45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3"/>
          </p:nvPr>
        </p:nvSpPr>
        <p:spPr>
          <a:xfrm>
            <a:off x="552704" y="1813560"/>
            <a:ext cx="12712192" cy="3938016"/>
          </a:xfrm>
        </p:spPr>
        <p:txBody>
          <a:bodyPr>
            <a:normAutofit/>
          </a:bodyPr>
          <a:lstStyle>
            <a:lvl1pPr>
              <a:defRPr sz="3173"/>
            </a:lvl1pPr>
            <a:lvl2pPr>
              <a:defRPr sz="2720"/>
            </a:lvl2pPr>
            <a:lvl3pPr>
              <a:defRPr sz="2267"/>
            </a:lvl3pPr>
            <a:lvl4pPr>
              <a:defRPr sz="2040"/>
            </a:lvl4pPr>
            <a:lvl5pPr>
              <a:defRPr sz="204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8936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URPLE1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B7B8-D700-EC43-B08D-C412058D8966}" type="datetimeFigureOut">
              <a:rPr lang="en-US" smtClean="0"/>
              <a:t>7/11/20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4199-9998-3945-AABC-0F1743672F3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logo_web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24590" y="7015887"/>
            <a:ext cx="1820757" cy="723265"/>
          </a:xfrm>
          <a:prstGeom prst="rect">
            <a:avLst/>
          </a:prstGeom>
        </p:spPr>
      </p:pic>
      <p:pic>
        <p:nvPicPr>
          <p:cNvPr id="9" name="Picture 8" descr="PCBOARD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3110" y="0"/>
            <a:ext cx="2754490" cy="2072849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694432" y="51816"/>
            <a:ext cx="8290560" cy="1450848"/>
          </a:xfrm>
        </p:spPr>
        <p:txBody>
          <a:bodyPr>
            <a:noAutofit/>
          </a:bodyPr>
          <a:lstStyle>
            <a:lvl1pPr>
              <a:defRPr sz="4533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6"/>
          <p:cNvSpPr>
            <a:spLocks noGrp="1"/>
          </p:cNvSpPr>
          <p:nvPr>
            <p:ph sz="quarter" idx="13"/>
          </p:nvPr>
        </p:nvSpPr>
        <p:spPr>
          <a:xfrm>
            <a:off x="552704" y="1813560"/>
            <a:ext cx="12712192" cy="3938016"/>
          </a:xfrm>
        </p:spPr>
        <p:txBody>
          <a:bodyPr>
            <a:normAutofit/>
          </a:bodyPr>
          <a:lstStyle>
            <a:lvl1pPr>
              <a:defRPr sz="3173"/>
            </a:lvl1pPr>
            <a:lvl2pPr>
              <a:defRPr sz="2720"/>
            </a:lvl2pPr>
            <a:lvl3pPr>
              <a:defRPr sz="2267"/>
            </a:lvl3pPr>
            <a:lvl4pPr>
              <a:defRPr sz="2040"/>
            </a:lvl4pPr>
            <a:lvl5pPr>
              <a:defRPr sz="204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1032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URPLE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B7B8-D700-EC43-B08D-C412058D8966}" type="datetimeFigureOut">
              <a:rPr lang="en-US" smtClean="0"/>
              <a:t>7/11/20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4199-9998-3945-AABC-0F1743672F3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logo_web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24590" y="7015887"/>
            <a:ext cx="1820757" cy="723265"/>
          </a:xfrm>
          <a:prstGeom prst="rect">
            <a:avLst/>
          </a:prstGeom>
        </p:spPr>
      </p:pic>
      <p:pic>
        <p:nvPicPr>
          <p:cNvPr id="9" name="Picture 8" descr="PCBOARD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3110" y="0"/>
            <a:ext cx="2754490" cy="2072849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694432" y="51816"/>
            <a:ext cx="8290560" cy="1450848"/>
          </a:xfrm>
        </p:spPr>
        <p:txBody>
          <a:bodyPr>
            <a:noAutofit/>
          </a:bodyPr>
          <a:lstStyle>
            <a:lvl1pPr>
              <a:defRPr sz="45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3"/>
          </p:nvPr>
        </p:nvSpPr>
        <p:spPr>
          <a:xfrm>
            <a:off x="552704" y="1813560"/>
            <a:ext cx="12712192" cy="3938016"/>
          </a:xfrm>
        </p:spPr>
        <p:txBody>
          <a:bodyPr>
            <a:normAutofit/>
          </a:bodyPr>
          <a:lstStyle>
            <a:lvl1pPr>
              <a:defRPr sz="3173"/>
            </a:lvl1pPr>
            <a:lvl2pPr>
              <a:defRPr sz="2720"/>
            </a:lvl2pPr>
            <a:lvl3pPr>
              <a:defRPr sz="2267"/>
            </a:lvl3pPr>
            <a:lvl4pPr>
              <a:defRPr sz="2040"/>
            </a:lvl4pPr>
            <a:lvl5pPr>
              <a:defRPr sz="204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825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B7B8-D700-EC43-B08D-C412058D8966}" type="datetimeFigureOut">
              <a:rPr lang="en-US" smtClean="0"/>
              <a:t>7/11/20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4199-9998-3945-AABC-0F1743672F3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" name="Picture 1" descr="logo_web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9211" y="2862433"/>
            <a:ext cx="4848575" cy="192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5478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URPLE1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B7B8-D700-EC43-B08D-C412058D8966}" type="datetimeFigureOut">
              <a:rPr lang="en-US" smtClean="0"/>
              <a:t>7/11/20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4199-9998-3945-AABC-0F1743672F3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logo_web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24590" y="7015887"/>
            <a:ext cx="1820757" cy="723265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12118036" y="-20726"/>
            <a:ext cx="1729175" cy="1406232"/>
            <a:chOff x="0" y="0"/>
            <a:chExt cx="1144307" cy="1240793"/>
          </a:xfrm>
        </p:grpSpPr>
        <p:pic>
          <p:nvPicPr>
            <p:cNvPr id="12" name="Picture 11" descr="BLACKJAR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739914" cy="905655"/>
            </a:xfrm>
            <a:prstGeom prst="rect">
              <a:avLst/>
            </a:prstGeom>
          </p:spPr>
        </p:pic>
        <p:pic>
          <p:nvPicPr>
            <p:cNvPr id="13" name="Picture 12" descr="BLACKJAR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5521" y="250839"/>
              <a:ext cx="808786" cy="989954"/>
            </a:xfrm>
            <a:prstGeom prst="rect">
              <a:avLst/>
            </a:prstGeom>
          </p:spPr>
        </p:pic>
      </p:grp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694432" y="51816"/>
            <a:ext cx="8290560" cy="1450848"/>
          </a:xfrm>
        </p:spPr>
        <p:txBody>
          <a:bodyPr>
            <a:noAutofit/>
          </a:bodyPr>
          <a:lstStyle>
            <a:lvl1pPr>
              <a:defRPr sz="45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6"/>
          <p:cNvSpPr>
            <a:spLocks noGrp="1"/>
          </p:cNvSpPr>
          <p:nvPr>
            <p:ph sz="quarter" idx="13"/>
          </p:nvPr>
        </p:nvSpPr>
        <p:spPr>
          <a:xfrm>
            <a:off x="552704" y="1813560"/>
            <a:ext cx="12712192" cy="3938016"/>
          </a:xfrm>
        </p:spPr>
        <p:txBody>
          <a:bodyPr>
            <a:normAutofit/>
          </a:bodyPr>
          <a:lstStyle>
            <a:lvl1pPr>
              <a:defRPr sz="3173"/>
            </a:lvl1pPr>
            <a:lvl2pPr>
              <a:defRPr sz="2720"/>
            </a:lvl2pPr>
            <a:lvl3pPr>
              <a:defRPr sz="2267"/>
            </a:lvl3pPr>
            <a:lvl4pPr>
              <a:defRPr sz="2040"/>
            </a:lvl4pPr>
            <a:lvl5pPr>
              <a:defRPr sz="204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3313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URPLE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B7B8-D700-EC43-B08D-C412058D8966}" type="datetimeFigureOut">
              <a:rPr lang="en-US" smtClean="0"/>
              <a:t>7/11/20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4199-9998-3945-AABC-0F1743672F3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logo_web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24590" y="7015887"/>
            <a:ext cx="1820757" cy="723265"/>
          </a:xfrm>
          <a:prstGeom prst="rect">
            <a:avLst/>
          </a:prstGeom>
        </p:spPr>
      </p:pic>
      <p:grpSp>
        <p:nvGrpSpPr>
          <p:cNvPr id="14" name="Group 13"/>
          <p:cNvGrpSpPr/>
          <p:nvPr userDrawn="1"/>
        </p:nvGrpSpPr>
        <p:grpSpPr>
          <a:xfrm>
            <a:off x="12118607" y="-23552"/>
            <a:ext cx="1729175" cy="1406232"/>
            <a:chOff x="0" y="0"/>
            <a:chExt cx="1144307" cy="1240793"/>
          </a:xfrm>
        </p:grpSpPr>
        <p:pic>
          <p:nvPicPr>
            <p:cNvPr id="15" name="Picture 14" descr="BLACKJAR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739914" cy="905655"/>
            </a:xfrm>
            <a:prstGeom prst="rect">
              <a:avLst/>
            </a:prstGeom>
          </p:spPr>
        </p:pic>
        <p:pic>
          <p:nvPicPr>
            <p:cNvPr id="16" name="Picture 15" descr="BLACKJAR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5521" y="250839"/>
              <a:ext cx="808786" cy="989954"/>
            </a:xfrm>
            <a:prstGeom prst="rect">
              <a:avLst/>
            </a:prstGeom>
          </p:spPr>
        </p:pic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694432" y="51816"/>
            <a:ext cx="8290560" cy="1450848"/>
          </a:xfrm>
        </p:spPr>
        <p:txBody>
          <a:bodyPr>
            <a:noAutofit/>
          </a:bodyPr>
          <a:lstStyle>
            <a:lvl1pPr>
              <a:defRPr sz="45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3"/>
          </p:nvPr>
        </p:nvSpPr>
        <p:spPr>
          <a:xfrm>
            <a:off x="552704" y="1813560"/>
            <a:ext cx="12712192" cy="3938016"/>
          </a:xfrm>
        </p:spPr>
        <p:txBody>
          <a:bodyPr>
            <a:normAutofit/>
          </a:bodyPr>
          <a:lstStyle>
            <a:lvl1pPr>
              <a:defRPr sz="3173"/>
            </a:lvl1pPr>
            <a:lvl2pPr>
              <a:defRPr sz="2720"/>
            </a:lvl2pPr>
            <a:lvl3pPr>
              <a:defRPr sz="2267"/>
            </a:lvl3pPr>
            <a:lvl4pPr>
              <a:defRPr sz="2040"/>
            </a:lvl4pPr>
            <a:lvl5pPr>
              <a:defRPr sz="204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7605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urple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B7B8-D700-EC43-B08D-C412058D8966}" type="datetimeFigureOut">
              <a:rPr lang="en-US" smtClean="0"/>
              <a:t>7/11/20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4199-9998-3945-AABC-0F1743672F3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logo_web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89" y="7015887"/>
            <a:ext cx="1820757" cy="723265"/>
          </a:xfrm>
          <a:prstGeom prst="rect">
            <a:avLst/>
          </a:prstGeom>
        </p:spPr>
      </p:pic>
      <p:pic>
        <p:nvPicPr>
          <p:cNvPr id="8" name="Picture 7" descr="UVPROD3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227990"/>
            <a:ext cx="2396491" cy="1243584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694432" y="51816"/>
            <a:ext cx="8290560" cy="1450848"/>
          </a:xfrm>
        </p:spPr>
        <p:txBody>
          <a:bodyPr>
            <a:noAutofit/>
          </a:bodyPr>
          <a:lstStyle>
            <a:lvl1pPr>
              <a:defRPr sz="45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6"/>
          <p:cNvSpPr>
            <a:spLocks noGrp="1"/>
          </p:cNvSpPr>
          <p:nvPr>
            <p:ph sz="quarter" idx="13"/>
          </p:nvPr>
        </p:nvSpPr>
        <p:spPr>
          <a:xfrm>
            <a:off x="552704" y="1813560"/>
            <a:ext cx="12712192" cy="3938016"/>
          </a:xfrm>
        </p:spPr>
        <p:txBody>
          <a:bodyPr>
            <a:normAutofit/>
          </a:bodyPr>
          <a:lstStyle>
            <a:lvl1pPr>
              <a:defRPr sz="3173"/>
            </a:lvl1pPr>
            <a:lvl2pPr>
              <a:defRPr sz="2720"/>
            </a:lvl2pPr>
            <a:lvl3pPr>
              <a:defRPr sz="2267"/>
            </a:lvl3pPr>
            <a:lvl4pPr>
              <a:defRPr sz="2040"/>
            </a:lvl4pPr>
            <a:lvl5pPr>
              <a:defRPr sz="204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9297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urple1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B7B8-D700-EC43-B08D-C412058D8966}" type="datetimeFigureOut">
              <a:rPr lang="en-US" smtClean="0"/>
              <a:t>7/11/20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4199-9998-3945-AABC-0F1743672F3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logo_web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89" y="7015887"/>
            <a:ext cx="1820757" cy="723265"/>
          </a:xfrm>
          <a:prstGeom prst="rect">
            <a:avLst/>
          </a:prstGeom>
        </p:spPr>
      </p:pic>
      <p:pic>
        <p:nvPicPr>
          <p:cNvPr id="8" name="Picture 7" descr="UVPROD3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-227839"/>
            <a:ext cx="2396491" cy="1243584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694432" y="51816"/>
            <a:ext cx="8290560" cy="1450848"/>
          </a:xfrm>
        </p:spPr>
        <p:txBody>
          <a:bodyPr>
            <a:noAutofit/>
          </a:bodyPr>
          <a:lstStyle>
            <a:lvl1pPr>
              <a:defRPr sz="4533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6"/>
          <p:cNvSpPr>
            <a:spLocks noGrp="1"/>
          </p:cNvSpPr>
          <p:nvPr>
            <p:ph sz="quarter" idx="13"/>
          </p:nvPr>
        </p:nvSpPr>
        <p:spPr>
          <a:xfrm>
            <a:off x="552704" y="1813560"/>
            <a:ext cx="12712192" cy="3938016"/>
          </a:xfrm>
        </p:spPr>
        <p:txBody>
          <a:bodyPr>
            <a:normAutofit/>
          </a:bodyPr>
          <a:lstStyle>
            <a:lvl1pPr>
              <a:defRPr sz="3173"/>
            </a:lvl1pPr>
            <a:lvl2pPr>
              <a:defRPr sz="2720"/>
            </a:lvl2pPr>
            <a:lvl3pPr>
              <a:defRPr sz="2267"/>
            </a:lvl3pPr>
            <a:lvl4pPr>
              <a:defRPr sz="2040"/>
            </a:lvl4pPr>
            <a:lvl5pPr>
              <a:defRPr sz="204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4068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urple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B7B8-D700-EC43-B08D-C412058D8966}" type="datetimeFigureOut">
              <a:rPr lang="en-US" smtClean="0"/>
              <a:t>7/11/20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4199-9998-3945-AABC-0F1743672F3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logo_web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89" y="7015887"/>
            <a:ext cx="1820757" cy="723265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1" y="1"/>
            <a:ext cx="1729175" cy="1406232"/>
            <a:chOff x="0" y="0"/>
            <a:chExt cx="1144307" cy="1240793"/>
          </a:xfrm>
        </p:grpSpPr>
        <p:pic>
          <p:nvPicPr>
            <p:cNvPr id="11" name="Picture 10" descr="BLACKJAR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739914" cy="905655"/>
            </a:xfrm>
            <a:prstGeom prst="rect">
              <a:avLst/>
            </a:prstGeom>
          </p:spPr>
        </p:pic>
        <p:pic>
          <p:nvPicPr>
            <p:cNvPr id="12" name="Picture 11" descr="BLACKJAR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5521" y="250839"/>
              <a:ext cx="808786" cy="989954"/>
            </a:xfrm>
            <a:prstGeom prst="rect">
              <a:avLst/>
            </a:prstGeom>
          </p:spPr>
        </p:pic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694432" y="51816"/>
            <a:ext cx="8290560" cy="1450848"/>
          </a:xfrm>
        </p:spPr>
        <p:txBody>
          <a:bodyPr>
            <a:noAutofit/>
          </a:bodyPr>
          <a:lstStyle>
            <a:lvl1pPr>
              <a:defRPr sz="45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3"/>
          </p:nvPr>
        </p:nvSpPr>
        <p:spPr>
          <a:xfrm>
            <a:off x="552704" y="1813560"/>
            <a:ext cx="12712192" cy="3938016"/>
          </a:xfrm>
        </p:spPr>
        <p:txBody>
          <a:bodyPr>
            <a:normAutofit/>
          </a:bodyPr>
          <a:lstStyle>
            <a:lvl1pPr>
              <a:defRPr sz="3173"/>
            </a:lvl1pPr>
            <a:lvl2pPr>
              <a:defRPr sz="2720"/>
            </a:lvl2pPr>
            <a:lvl3pPr>
              <a:defRPr sz="2267"/>
            </a:lvl3pPr>
            <a:lvl4pPr>
              <a:defRPr sz="2040"/>
            </a:lvl4pPr>
            <a:lvl5pPr>
              <a:defRPr sz="204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5641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urple1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B7B8-D700-EC43-B08D-C412058D8966}" type="datetimeFigureOut">
              <a:rPr lang="en-US" smtClean="0"/>
              <a:t>7/11/20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4199-9998-3945-AABC-0F1743672F3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logo_web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89" y="7015887"/>
            <a:ext cx="1820757" cy="7232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4432" y="51816"/>
            <a:ext cx="8290560" cy="1450848"/>
          </a:xfrm>
        </p:spPr>
        <p:txBody>
          <a:bodyPr>
            <a:noAutofit/>
          </a:bodyPr>
          <a:lstStyle>
            <a:lvl1pPr>
              <a:defRPr sz="4533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1" y="1"/>
            <a:ext cx="1729175" cy="1406232"/>
            <a:chOff x="0" y="0"/>
            <a:chExt cx="1144307" cy="1240793"/>
          </a:xfrm>
        </p:grpSpPr>
        <p:pic>
          <p:nvPicPr>
            <p:cNvPr id="11" name="Picture 10" descr="BLACKJAR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739914" cy="905655"/>
            </a:xfrm>
            <a:prstGeom prst="rect">
              <a:avLst/>
            </a:prstGeom>
          </p:spPr>
        </p:pic>
        <p:pic>
          <p:nvPicPr>
            <p:cNvPr id="12" name="Picture 11" descr="BLACKJAR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5521" y="250839"/>
              <a:ext cx="808786" cy="989954"/>
            </a:xfrm>
            <a:prstGeom prst="rect">
              <a:avLst/>
            </a:prstGeom>
          </p:spPr>
        </p:pic>
      </p:grpSp>
      <p:sp>
        <p:nvSpPr>
          <p:cNvPr id="13" name="Content Placeholder 6"/>
          <p:cNvSpPr>
            <a:spLocks noGrp="1"/>
          </p:cNvSpPr>
          <p:nvPr>
            <p:ph sz="quarter" idx="13"/>
          </p:nvPr>
        </p:nvSpPr>
        <p:spPr>
          <a:xfrm>
            <a:off x="552704" y="1813560"/>
            <a:ext cx="12712192" cy="3938016"/>
          </a:xfrm>
        </p:spPr>
        <p:txBody>
          <a:bodyPr>
            <a:normAutofit/>
          </a:bodyPr>
          <a:lstStyle>
            <a:lvl1pPr>
              <a:defRPr sz="3173"/>
            </a:lvl1pPr>
            <a:lvl2pPr>
              <a:defRPr sz="2720"/>
            </a:lvl2pPr>
            <a:lvl3pPr>
              <a:defRPr sz="2267"/>
            </a:lvl3pPr>
            <a:lvl4pPr>
              <a:defRPr sz="2040"/>
            </a:lvl4pPr>
            <a:lvl5pPr>
              <a:defRPr sz="204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279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4432" y="51816"/>
            <a:ext cx="8290560" cy="1450848"/>
          </a:xfrm>
        </p:spPr>
        <p:txBody>
          <a:bodyPr>
            <a:noAutofit/>
          </a:bodyPr>
          <a:lstStyle>
            <a:lvl1pPr>
              <a:defRPr sz="453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3E0A4-039A-674D-A695-F406151014F9}" type="datetimeFigureOut">
              <a:rPr lang="en-US" smtClean="0"/>
              <a:t>7/11/20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ED8E3-4DAC-EC46-9383-A5001B09EE7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 descr="logo_web-0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24590" y="7015887"/>
            <a:ext cx="1820757" cy="723265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52704" y="1813560"/>
            <a:ext cx="12712192" cy="3938016"/>
          </a:xfrm>
        </p:spPr>
        <p:txBody>
          <a:bodyPr>
            <a:normAutofit/>
          </a:bodyPr>
          <a:lstStyle>
            <a:lvl1pPr>
              <a:defRPr sz="3173"/>
            </a:lvl1pPr>
            <a:lvl2pPr>
              <a:defRPr sz="2720"/>
            </a:lvl2pPr>
            <a:lvl3pPr>
              <a:defRPr sz="2267"/>
            </a:lvl3pPr>
            <a:lvl4pPr>
              <a:defRPr sz="2040"/>
            </a:lvl4pPr>
            <a:lvl5pPr>
              <a:defRPr sz="204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4740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3E0A4-039A-674D-A695-F406151014F9}" type="datetimeFigureOut">
              <a:rPr lang="en-US" smtClean="0"/>
              <a:t>7/11/20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ED8E3-4DAC-EC46-9383-A5001B09EE7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_web-0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07" y="7015887"/>
            <a:ext cx="1820757" cy="72326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694432" y="51816"/>
            <a:ext cx="8290560" cy="1450848"/>
          </a:xfrm>
        </p:spPr>
        <p:txBody>
          <a:bodyPr>
            <a:noAutofit/>
          </a:bodyPr>
          <a:lstStyle>
            <a:lvl1pPr>
              <a:defRPr sz="453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3"/>
          </p:nvPr>
        </p:nvSpPr>
        <p:spPr>
          <a:xfrm>
            <a:off x="552704" y="1813560"/>
            <a:ext cx="12712192" cy="3938016"/>
          </a:xfrm>
        </p:spPr>
        <p:txBody>
          <a:bodyPr>
            <a:normAutofit/>
          </a:bodyPr>
          <a:lstStyle>
            <a:lvl1pPr>
              <a:defRPr sz="3173"/>
            </a:lvl1pPr>
            <a:lvl2pPr>
              <a:defRPr sz="2720"/>
            </a:lvl2pPr>
            <a:lvl3pPr>
              <a:defRPr sz="2267"/>
            </a:lvl3pPr>
            <a:lvl4pPr>
              <a:defRPr sz="2040"/>
            </a:lvl4pPr>
            <a:lvl5pPr>
              <a:defRPr sz="204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8502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3E0A4-039A-674D-A695-F406151014F9}" type="datetimeFigureOut">
              <a:rPr lang="en-US" smtClean="0"/>
              <a:t>7/11/20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ED8E3-4DAC-EC46-9383-A5001B09EE7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694432" y="51816"/>
            <a:ext cx="8290560" cy="1450848"/>
          </a:xfrm>
        </p:spPr>
        <p:txBody>
          <a:bodyPr>
            <a:normAutofit/>
          </a:bodyPr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3"/>
          </p:nvPr>
        </p:nvSpPr>
        <p:spPr>
          <a:xfrm>
            <a:off x="552704" y="1813560"/>
            <a:ext cx="12712192" cy="3938016"/>
          </a:xfrm>
        </p:spPr>
        <p:txBody>
          <a:bodyPr>
            <a:normAutofit/>
          </a:bodyPr>
          <a:lstStyle>
            <a:lvl1pPr>
              <a:defRPr sz="3173"/>
            </a:lvl1pPr>
            <a:lvl2pPr>
              <a:defRPr sz="2720"/>
            </a:lvl2pPr>
            <a:lvl3pPr>
              <a:defRPr sz="2267"/>
            </a:lvl3pPr>
            <a:lvl4pPr>
              <a:defRPr sz="2040"/>
            </a:lvl4pPr>
            <a:lvl5pPr>
              <a:defRPr sz="204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5999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B7B8-D700-EC43-B08D-C412058D8966}" type="datetimeFigureOut">
              <a:rPr lang="en-US" smtClean="0"/>
              <a:t>7/11/20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heatsin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2848117" cy="191038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4199-9998-3945-AABC-0F1743672F3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4432" y="51816"/>
            <a:ext cx="8290560" cy="1450848"/>
          </a:xfrm>
        </p:spPr>
        <p:txBody>
          <a:bodyPr>
            <a:noAutofit/>
          </a:bodyPr>
          <a:lstStyle>
            <a:lvl1pPr>
              <a:defRPr sz="45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4" name="Picture 13" descr="whitebottle2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28551"/>
            <a:ext cx="2159000" cy="1841088"/>
          </a:xfrm>
          <a:prstGeom prst="rect">
            <a:avLst/>
          </a:prstGeom>
        </p:spPr>
      </p:pic>
      <p:pic>
        <p:nvPicPr>
          <p:cNvPr id="15" name="Picture 14" descr="logo_web-01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173" y="6603490"/>
            <a:ext cx="2760844" cy="1096699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52704" y="1813560"/>
            <a:ext cx="12712192" cy="3938016"/>
          </a:xfrm>
        </p:spPr>
        <p:txBody>
          <a:bodyPr>
            <a:normAutofit/>
          </a:bodyPr>
          <a:lstStyle>
            <a:lvl1pPr>
              <a:defRPr sz="3173"/>
            </a:lvl1pPr>
            <a:lvl2pPr>
              <a:defRPr sz="2720"/>
            </a:lvl2pPr>
            <a:lvl3pPr>
              <a:defRPr sz="2267"/>
            </a:lvl3pPr>
            <a:lvl4pPr>
              <a:defRPr sz="2040"/>
            </a:lvl4pPr>
            <a:lvl5pPr>
              <a:defRPr sz="204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86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popowerpoint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0" y="6321553"/>
            <a:ext cx="3368904" cy="1400327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37122" y="2245360"/>
            <a:ext cx="12435840" cy="1986280"/>
          </a:xfrm>
        </p:spPr>
        <p:txBody>
          <a:bodyPr>
            <a:noAutofit/>
          </a:bodyPr>
          <a:lstStyle>
            <a:lvl1pPr>
              <a:defRPr sz="6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49428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RANGE1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B7B8-D700-EC43-B08D-C412058D8966}" type="datetimeFigureOut">
              <a:rPr lang="en-US" smtClean="0"/>
              <a:t>7/11/20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4199-9998-3945-AABC-0F1743672F3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heatsin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2848117" cy="19103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4432" y="51816"/>
            <a:ext cx="8290560" cy="1450848"/>
          </a:xfrm>
        </p:spPr>
        <p:txBody>
          <a:bodyPr>
            <a:noAutofit/>
          </a:bodyPr>
          <a:lstStyle>
            <a:lvl1pPr>
              <a:defRPr sz="45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4" name="Picture 13" descr="whitebottle2B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28551"/>
            <a:ext cx="2159000" cy="1841088"/>
          </a:xfrm>
          <a:prstGeom prst="rect">
            <a:avLst/>
          </a:prstGeom>
        </p:spPr>
      </p:pic>
      <p:pic>
        <p:nvPicPr>
          <p:cNvPr id="16" name="Picture 15" descr="logo_web-01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173" y="6603490"/>
            <a:ext cx="2760844" cy="1096699"/>
          </a:xfrm>
          <a:prstGeom prst="rect">
            <a:avLst/>
          </a:prstGeom>
        </p:spPr>
      </p:pic>
      <p:sp>
        <p:nvSpPr>
          <p:cNvPr id="10" name="Content Placeholder 6"/>
          <p:cNvSpPr>
            <a:spLocks noGrp="1"/>
          </p:cNvSpPr>
          <p:nvPr>
            <p:ph sz="quarter" idx="13"/>
          </p:nvPr>
        </p:nvSpPr>
        <p:spPr>
          <a:xfrm>
            <a:off x="552704" y="1813560"/>
            <a:ext cx="12712192" cy="3938016"/>
          </a:xfrm>
        </p:spPr>
        <p:txBody>
          <a:bodyPr>
            <a:normAutofit/>
          </a:bodyPr>
          <a:lstStyle>
            <a:lvl1pPr>
              <a:defRPr sz="3173"/>
            </a:lvl1pPr>
            <a:lvl2pPr>
              <a:defRPr sz="2720"/>
            </a:lvl2pPr>
            <a:lvl3pPr>
              <a:defRPr sz="2267"/>
            </a:lvl3pPr>
            <a:lvl4pPr>
              <a:defRPr sz="2040"/>
            </a:lvl4pPr>
            <a:lvl5pPr>
              <a:defRPr sz="204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249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RANGE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B7B8-D700-EC43-B08D-C412058D8966}" type="datetimeFigureOut">
              <a:rPr lang="en-US" smtClean="0"/>
              <a:t>7/11/20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4199-9998-3945-AABC-0F1743672F3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heatsin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2848117" cy="19103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4432" y="51816"/>
            <a:ext cx="8290560" cy="1450848"/>
          </a:xfrm>
        </p:spPr>
        <p:txBody>
          <a:bodyPr>
            <a:noAutofit/>
          </a:bodyPr>
          <a:lstStyle>
            <a:lvl1pPr>
              <a:defRPr sz="45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4" name="Picture 13" descr="whitebottle2B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3510"/>
            <a:ext cx="2197762" cy="1874140"/>
          </a:xfrm>
          <a:prstGeom prst="rect">
            <a:avLst/>
          </a:prstGeom>
        </p:spPr>
      </p:pic>
      <p:pic>
        <p:nvPicPr>
          <p:cNvPr id="16" name="Picture 15" descr="logo_web-01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173" y="6603490"/>
            <a:ext cx="2760844" cy="1096699"/>
          </a:xfrm>
          <a:prstGeom prst="rect">
            <a:avLst/>
          </a:prstGeom>
        </p:spPr>
      </p:pic>
      <p:sp>
        <p:nvSpPr>
          <p:cNvPr id="10" name="Content Placeholder 6"/>
          <p:cNvSpPr>
            <a:spLocks noGrp="1"/>
          </p:cNvSpPr>
          <p:nvPr>
            <p:ph sz="quarter" idx="13"/>
          </p:nvPr>
        </p:nvSpPr>
        <p:spPr>
          <a:xfrm>
            <a:off x="552704" y="1813560"/>
            <a:ext cx="12712192" cy="3938016"/>
          </a:xfrm>
        </p:spPr>
        <p:txBody>
          <a:bodyPr>
            <a:normAutofit/>
          </a:bodyPr>
          <a:lstStyle>
            <a:lvl1pPr>
              <a:defRPr sz="3173"/>
            </a:lvl1pPr>
            <a:lvl2pPr>
              <a:defRPr sz="2720"/>
            </a:lvl2pPr>
            <a:lvl3pPr>
              <a:defRPr sz="2267"/>
            </a:lvl3pPr>
            <a:lvl4pPr>
              <a:defRPr sz="2040"/>
            </a:lvl4pPr>
            <a:lvl5pPr>
              <a:defRPr sz="204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2964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RANGE2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4432" y="51816"/>
            <a:ext cx="8290560" cy="1450848"/>
          </a:xfrm>
        </p:spPr>
        <p:txBody>
          <a:bodyPr>
            <a:noAutofit/>
          </a:bodyPr>
          <a:lstStyle>
            <a:lvl1pPr>
              <a:defRPr sz="45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B7B8-D700-EC43-B08D-C412058D8966}" type="datetimeFigureOut">
              <a:rPr lang="en-US" smtClean="0"/>
              <a:t>7/11/20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4199-9998-3945-AABC-0F1743672F3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Picture 12" descr="whitebottle2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27750"/>
            <a:ext cx="2211572" cy="1885917"/>
          </a:xfrm>
          <a:prstGeom prst="rect">
            <a:avLst/>
          </a:prstGeom>
        </p:spPr>
      </p:pic>
      <p:pic>
        <p:nvPicPr>
          <p:cNvPr id="15" name="Picture 14" descr="heatsink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2848117" cy="1910387"/>
          </a:xfrm>
          <a:prstGeom prst="rect">
            <a:avLst/>
          </a:prstGeom>
        </p:spPr>
      </p:pic>
      <p:pic>
        <p:nvPicPr>
          <p:cNvPr id="16" name="Picture 15" descr="logo_web-01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173" y="6603490"/>
            <a:ext cx="2760844" cy="1096699"/>
          </a:xfrm>
          <a:prstGeom prst="rect">
            <a:avLst/>
          </a:prstGeom>
        </p:spPr>
      </p:pic>
      <p:sp>
        <p:nvSpPr>
          <p:cNvPr id="10" name="Content Placeholder 6"/>
          <p:cNvSpPr>
            <a:spLocks noGrp="1"/>
          </p:cNvSpPr>
          <p:nvPr>
            <p:ph sz="quarter" idx="13"/>
          </p:nvPr>
        </p:nvSpPr>
        <p:spPr>
          <a:xfrm>
            <a:off x="552704" y="1813560"/>
            <a:ext cx="12712192" cy="3938016"/>
          </a:xfrm>
        </p:spPr>
        <p:txBody>
          <a:bodyPr>
            <a:normAutofit/>
          </a:bodyPr>
          <a:lstStyle>
            <a:lvl1pPr>
              <a:defRPr sz="3173"/>
            </a:lvl1pPr>
            <a:lvl2pPr>
              <a:defRPr sz="2720"/>
            </a:lvl2pPr>
            <a:lvl3pPr>
              <a:defRPr sz="2267"/>
            </a:lvl3pPr>
            <a:lvl4pPr>
              <a:defRPr sz="2040"/>
            </a:lvl4pPr>
            <a:lvl5pPr>
              <a:defRPr sz="204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2002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RANGE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  <p:pic>
        <p:nvPicPr>
          <p:cNvPr id="6" name="Picture 5" descr="Heatsink-to-righ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9061" y="1"/>
            <a:ext cx="2468538" cy="1790559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B7B8-D700-EC43-B08D-C412058D8966}" type="datetimeFigureOut">
              <a:rPr lang="en-US" smtClean="0"/>
              <a:t>7/11/20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4199-9998-3945-AABC-0F1743672F3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7" name="Picture 16" descr="whitebottle2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63939" y="5929164"/>
            <a:ext cx="2159000" cy="1841088"/>
          </a:xfrm>
          <a:prstGeom prst="rect">
            <a:avLst/>
          </a:prstGeom>
        </p:spPr>
      </p:pic>
      <p:pic>
        <p:nvPicPr>
          <p:cNvPr id="20" name="Picture 19" descr="heatsink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2848117" cy="19103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4432" y="51816"/>
            <a:ext cx="8290560" cy="1450848"/>
          </a:xfrm>
        </p:spPr>
        <p:txBody>
          <a:bodyPr>
            <a:noAutofit/>
          </a:bodyPr>
          <a:lstStyle>
            <a:lvl1pPr>
              <a:defRPr sz="45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1" name="Picture 20" descr="logo_web-01.png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686" y="6603490"/>
            <a:ext cx="2760844" cy="1096699"/>
          </a:xfrm>
          <a:prstGeom prst="rect">
            <a:avLst/>
          </a:prstGeom>
        </p:spPr>
      </p:pic>
      <p:sp>
        <p:nvSpPr>
          <p:cNvPr id="11" name="Content Placeholder 6"/>
          <p:cNvSpPr>
            <a:spLocks noGrp="1"/>
          </p:cNvSpPr>
          <p:nvPr>
            <p:ph sz="quarter" idx="13"/>
          </p:nvPr>
        </p:nvSpPr>
        <p:spPr>
          <a:xfrm>
            <a:off x="552704" y="1813560"/>
            <a:ext cx="12712192" cy="3938016"/>
          </a:xfrm>
        </p:spPr>
        <p:txBody>
          <a:bodyPr>
            <a:normAutofit/>
          </a:bodyPr>
          <a:lstStyle>
            <a:lvl1pPr>
              <a:defRPr sz="3173"/>
            </a:lvl1pPr>
            <a:lvl2pPr>
              <a:defRPr sz="2720"/>
            </a:lvl2pPr>
            <a:lvl3pPr>
              <a:defRPr sz="2267"/>
            </a:lvl3pPr>
            <a:lvl4pPr>
              <a:defRPr sz="2040"/>
            </a:lvl4pPr>
            <a:lvl5pPr>
              <a:defRPr sz="204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3225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RANGE3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  <p:pic>
        <p:nvPicPr>
          <p:cNvPr id="6" name="Picture 5" descr="Heatsink-to-righ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9061" y="1"/>
            <a:ext cx="2468538" cy="1790559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B7B8-D700-EC43-B08D-C412058D8966}" type="datetimeFigureOut">
              <a:rPr lang="en-US" smtClean="0"/>
              <a:t>7/11/20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4199-9998-3945-AABC-0F1743672F3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 descr="heatsink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2848117" cy="19103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4432" y="51816"/>
            <a:ext cx="8290560" cy="1450848"/>
          </a:xfrm>
        </p:spPr>
        <p:txBody>
          <a:bodyPr>
            <a:noAutofit/>
          </a:bodyPr>
          <a:lstStyle>
            <a:lvl1pPr>
              <a:defRPr sz="45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6" name="Picture 15" descr="logo_web-01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686" y="6603490"/>
            <a:ext cx="2760844" cy="1096699"/>
          </a:xfrm>
          <a:prstGeom prst="rect">
            <a:avLst/>
          </a:prstGeom>
        </p:spPr>
      </p:pic>
      <p:pic>
        <p:nvPicPr>
          <p:cNvPr id="17" name="Picture 16" descr="whitebottle2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62054" y="5927751"/>
            <a:ext cx="2159000" cy="1841088"/>
          </a:xfrm>
          <a:prstGeom prst="rect">
            <a:avLst/>
          </a:prstGeom>
        </p:spPr>
      </p:pic>
      <p:sp>
        <p:nvSpPr>
          <p:cNvPr id="11" name="Content Placeholder 6"/>
          <p:cNvSpPr>
            <a:spLocks noGrp="1"/>
          </p:cNvSpPr>
          <p:nvPr>
            <p:ph sz="quarter" idx="13"/>
          </p:nvPr>
        </p:nvSpPr>
        <p:spPr>
          <a:xfrm>
            <a:off x="552704" y="1813560"/>
            <a:ext cx="12712192" cy="3938016"/>
          </a:xfrm>
        </p:spPr>
        <p:txBody>
          <a:bodyPr>
            <a:normAutofit/>
          </a:bodyPr>
          <a:lstStyle>
            <a:lvl1pPr>
              <a:defRPr sz="3173"/>
            </a:lvl1pPr>
            <a:lvl2pPr>
              <a:defRPr sz="2720"/>
            </a:lvl2pPr>
            <a:lvl3pPr>
              <a:defRPr sz="2267"/>
            </a:lvl3pPr>
            <a:lvl4pPr>
              <a:defRPr sz="2040"/>
            </a:lvl4pPr>
            <a:lvl5pPr>
              <a:defRPr sz="204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3382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RANGE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  <p:pic>
        <p:nvPicPr>
          <p:cNvPr id="6" name="Picture 5" descr="Heatsink-to-righ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9061" y="1"/>
            <a:ext cx="2468538" cy="17905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4432" y="51816"/>
            <a:ext cx="8290560" cy="1450848"/>
          </a:xfrm>
        </p:spPr>
        <p:txBody>
          <a:bodyPr>
            <a:noAutofit/>
          </a:bodyPr>
          <a:lstStyle>
            <a:lvl1pPr>
              <a:defRPr sz="453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B7B8-D700-EC43-B08D-C412058D8966}" type="datetimeFigureOut">
              <a:rPr lang="en-US" smtClean="0"/>
              <a:t>7/11/20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4199-9998-3945-AABC-0F1743672F3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4" name="Picture 13" descr="logo_web-01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686" y="6603490"/>
            <a:ext cx="2760844" cy="1096699"/>
          </a:xfrm>
          <a:prstGeom prst="rect">
            <a:avLst/>
          </a:prstGeom>
        </p:spPr>
      </p:pic>
      <p:pic>
        <p:nvPicPr>
          <p:cNvPr id="15" name="Picture 14" descr="whitebottle2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62054" y="5927751"/>
            <a:ext cx="2159000" cy="1841088"/>
          </a:xfrm>
          <a:prstGeom prst="rect">
            <a:avLst/>
          </a:prstGeom>
        </p:spPr>
      </p:pic>
      <p:sp>
        <p:nvSpPr>
          <p:cNvPr id="10" name="Content Placeholder 6"/>
          <p:cNvSpPr>
            <a:spLocks noGrp="1"/>
          </p:cNvSpPr>
          <p:nvPr>
            <p:ph sz="quarter" idx="13"/>
          </p:nvPr>
        </p:nvSpPr>
        <p:spPr>
          <a:xfrm>
            <a:off x="552704" y="1813560"/>
            <a:ext cx="12712192" cy="3938016"/>
          </a:xfrm>
        </p:spPr>
        <p:txBody>
          <a:bodyPr>
            <a:normAutofit/>
          </a:bodyPr>
          <a:lstStyle>
            <a:lvl1pPr>
              <a:defRPr sz="3173"/>
            </a:lvl1pPr>
            <a:lvl2pPr>
              <a:defRPr sz="2720"/>
            </a:lvl2pPr>
            <a:lvl3pPr>
              <a:defRPr sz="2267"/>
            </a:lvl3pPr>
            <a:lvl4pPr>
              <a:defRPr sz="2040"/>
            </a:lvl4pPr>
            <a:lvl5pPr>
              <a:defRPr sz="204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7582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RANGE4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  <p:pic>
        <p:nvPicPr>
          <p:cNvPr id="6" name="Picture 5" descr="Heatsink-to-righ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9061" y="1"/>
            <a:ext cx="2468538" cy="17905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4432" y="51816"/>
            <a:ext cx="8290560" cy="1450848"/>
          </a:xfrm>
        </p:spPr>
        <p:txBody>
          <a:bodyPr>
            <a:noAutofit/>
          </a:bodyPr>
          <a:lstStyle>
            <a:lvl1pPr>
              <a:defRPr sz="4533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B7B8-D700-EC43-B08D-C412058D8966}" type="datetimeFigureOut">
              <a:rPr lang="en-US" smtClean="0"/>
              <a:t>7/11/20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4199-9998-3945-AABC-0F1743672F3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4" name="Picture 13" descr="logo_web-01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686" y="6603490"/>
            <a:ext cx="2760844" cy="1096699"/>
          </a:xfrm>
          <a:prstGeom prst="rect">
            <a:avLst/>
          </a:prstGeom>
        </p:spPr>
      </p:pic>
      <p:pic>
        <p:nvPicPr>
          <p:cNvPr id="15" name="Picture 14" descr="whitebottle2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62054" y="5927751"/>
            <a:ext cx="2159000" cy="1841088"/>
          </a:xfrm>
          <a:prstGeom prst="rect">
            <a:avLst/>
          </a:prstGeom>
        </p:spPr>
      </p:pic>
      <p:sp>
        <p:nvSpPr>
          <p:cNvPr id="10" name="Content Placeholder 6"/>
          <p:cNvSpPr>
            <a:spLocks noGrp="1"/>
          </p:cNvSpPr>
          <p:nvPr>
            <p:ph sz="quarter" idx="13"/>
          </p:nvPr>
        </p:nvSpPr>
        <p:spPr>
          <a:xfrm>
            <a:off x="552704" y="1813560"/>
            <a:ext cx="12712192" cy="3938016"/>
          </a:xfrm>
        </p:spPr>
        <p:txBody>
          <a:bodyPr>
            <a:normAutofit/>
          </a:bodyPr>
          <a:lstStyle>
            <a:lvl1pPr>
              <a:defRPr sz="3173"/>
            </a:lvl1pPr>
            <a:lvl2pPr>
              <a:defRPr sz="2720"/>
            </a:lvl2pPr>
            <a:lvl3pPr>
              <a:defRPr sz="2267"/>
            </a:lvl3pPr>
            <a:lvl4pPr>
              <a:defRPr sz="2040"/>
            </a:lvl4pPr>
            <a:lvl5pPr>
              <a:defRPr sz="204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1736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RANGE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B7B8-D700-EC43-B08D-C412058D8966}" type="datetimeFigureOut">
              <a:rPr lang="en-US" smtClean="0"/>
              <a:t>7/11/20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4199-9998-3945-AABC-0F1743672F3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4432" y="51816"/>
            <a:ext cx="8290560" cy="1450848"/>
          </a:xfrm>
        </p:spPr>
        <p:txBody>
          <a:bodyPr>
            <a:noAutofit/>
          </a:bodyPr>
          <a:lstStyle>
            <a:lvl1pPr>
              <a:defRPr sz="4533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 descr="Heatsink-to-righ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9061" y="1"/>
            <a:ext cx="2468538" cy="1790559"/>
          </a:xfrm>
          <a:prstGeom prst="rect">
            <a:avLst/>
          </a:prstGeom>
        </p:spPr>
      </p:pic>
      <p:pic>
        <p:nvPicPr>
          <p:cNvPr id="14" name="Picture 13" descr="logo_web-01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2919" y="7015886"/>
            <a:ext cx="1893587" cy="752196"/>
          </a:xfrm>
          <a:prstGeom prst="rect">
            <a:avLst/>
          </a:prstGeom>
        </p:spPr>
      </p:pic>
      <p:pic>
        <p:nvPicPr>
          <p:cNvPr id="15" name="Picture 14" descr="verticalproduct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712296" cy="1485845"/>
          </a:xfrm>
          <a:prstGeom prst="rect">
            <a:avLst/>
          </a:prstGeom>
        </p:spPr>
      </p:pic>
      <p:sp>
        <p:nvSpPr>
          <p:cNvPr id="10" name="Content Placeholder 6"/>
          <p:cNvSpPr>
            <a:spLocks noGrp="1"/>
          </p:cNvSpPr>
          <p:nvPr>
            <p:ph sz="quarter" idx="13"/>
          </p:nvPr>
        </p:nvSpPr>
        <p:spPr>
          <a:xfrm>
            <a:off x="552704" y="1813560"/>
            <a:ext cx="12712192" cy="3938016"/>
          </a:xfrm>
        </p:spPr>
        <p:txBody>
          <a:bodyPr>
            <a:normAutofit/>
          </a:bodyPr>
          <a:lstStyle>
            <a:lvl1pPr>
              <a:defRPr sz="3173"/>
            </a:lvl1pPr>
            <a:lvl2pPr>
              <a:defRPr sz="2720"/>
            </a:lvl2pPr>
            <a:lvl3pPr>
              <a:defRPr sz="2267"/>
            </a:lvl3pPr>
            <a:lvl4pPr>
              <a:defRPr sz="2040"/>
            </a:lvl4pPr>
            <a:lvl5pPr>
              <a:defRPr sz="204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1826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RANGE5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  <p:pic>
        <p:nvPicPr>
          <p:cNvPr id="6" name="Picture 5" descr="Heatsink-to-righ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9061" y="1"/>
            <a:ext cx="2468538" cy="1790559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B7B8-D700-EC43-B08D-C412058D8966}" type="datetimeFigureOut">
              <a:rPr lang="en-US" smtClean="0"/>
              <a:t>7/11/20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4199-9998-3945-AABC-0F1743672F3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4432" y="51816"/>
            <a:ext cx="8290560" cy="1450848"/>
          </a:xfrm>
        </p:spPr>
        <p:txBody>
          <a:bodyPr>
            <a:noAutofit/>
          </a:bodyPr>
          <a:lstStyle>
            <a:lvl1pPr>
              <a:defRPr sz="45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logo_web-01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0116" y="7015887"/>
            <a:ext cx="1820757" cy="723265"/>
          </a:xfrm>
          <a:prstGeom prst="rect">
            <a:avLst/>
          </a:prstGeom>
        </p:spPr>
      </p:pic>
      <p:pic>
        <p:nvPicPr>
          <p:cNvPr id="14" name="Picture 13" descr="verticalproduct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712296" cy="1485845"/>
          </a:xfrm>
          <a:prstGeom prst="rect">
            <a:avLst/>
          </a:prstGeom>
        </p:spPr>
      </p:pic>
      <p:sp>
        <p:nvSpPr>
          <p:cNvPr id="10" name="Content Placeholder 6"/>
          <p:cNvSpPr>
            <a:spLocks noGrp="1"/>
          </p:cNvSpPr>
          <p:nvPr>
            <p:ph sz="quarter" idx="13"/>
          </p:nvPr>
        </p:nvSpPr>
        <p:spPr>
          <a:xfrm>
            <a:off x="552704" y="1813560"/>
            <a:ext cx="12712192" cy="3938016"/>
          </a:xfrm>
        </p:spPr>
        <p:txBody>
          <a:bodyPr>
            <a:normAutofit/>
          </a:bodyPr>
          <a:lstStyle>
            <a:lvl1pPr>
              <a:defRPr sz="3173"/>
            </a:lvl1pPr>
            <a:lvl2pPr>
              <a:defRPr sz="2720"/>
            </a:lvl2pPr>
            <a:lvl3pPr>
              <a:defRPr sz="2267"/>
            </a:lvl3pPr>
            <a:lvl4pPr>
              <a:defRPr sz="2040"/>
            </a:lvl4pPr>
            <a:lvl5pPr>
              <a:defRPr sz="204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1042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RANGE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B7B8-D700-EC43-B08D-C412058D8966}" type="datetimeFigureOut">
              <a:rPr lang="en-US" smtClean="0"/>
              <a:t>7/11/20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4199-9998-3945-AABC-0F1743672F3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4432" y="51816"/>
            <a:ext cx="8290560" cy="1450848"/>
          </a:xfrm>
        </p:spPr>
        <p:txBody>
          <a:bodyPr>
            <a:noAutofit/>
          </a:bodyPr>
          <a:lstStyle>
            <a:lvl1pPr>
              <a:defRPr sz="4533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 descr="uv_sringe3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2797" y="0"/>
            <a:ext cx="2734733" cy="927075"/>
          </a:xfrm>
          <a:prstGeom prst="rect">
            <a:avLst/>
          </a:prstGeom>
        </p:spPr>
      </p:pic>
      <p:pic>
        <p:nvPicPr>
          <p:cNvPr id="12" name="Picture 11" descr="logo_web-01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0116" y="7015887"/>
            <a:ext cx="1820757" cy="723265"/>
          </a:xfrm>
          <a:prstGeom prst="rect">
            <a:avLst/>
          </a:prstGeom>
        </p:spPr>
      </p:pic>
      <p:pic>
        <p:nvPicPr>
          <p:cNvPr id="13" name="Picture 12" descr="verticalproduct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712296" cy="1485845"/>
          </a:xfrm>
          <a:prstGeom prst="rect">
            <a:avLst/>
          </a:prstGeom>
        </p:spPr>
      </p:pic>
      <p:sp>
        <p:nvSpPr>
          <p:cNvPr id="10" name="Content Placeholder 6"/>
          <p:cNvSpPr>
            <a:spLocks noGrp="1"/>
          </p:cNvSpPr>
          <p:nvPr>
            <p:ph sz="quarter" idx="13"/>
          </p:nvPr>
        </p:nvSpPr>
        <p:spPr>
          <a:xfrm>
            <a:off x="552704" y="1813560"/>
            <a:ext cx="12712192" cy="3938016"/>
          </a:xfrm>
        </p:spPr>
        <p:txBody>
          <a:bodyPr>
            <a:normAutofit/>
          </a:bodyPr>
          <a:lstStyle>
            <a:lvl1pPr>
              <a:defRPr sz="3173"/>
            </a:lvl1pPr>
            <a:lvl2pPr>
              <a:defRPr sz="2720"/>
            </a:lvl2pPr>
            <a:lvl3pPr>
              <a:defRPr sz="2267"/>
            </a:lvl3pPr>
            <a:lvl4pPr>
              <a:defRPr sz="2040"/>
            </a:lvl4pPr>
            <a:lvl5pPr>
              <a:defRPr sz="204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113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popowerpoint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0" y="6321553"/>
            <a:ext cx="3368904" cy="1400327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37122" y="2796069"/>
            <a:ext cx="12435840" cy="1295400"/>
          </a:xfrm>
        </p:spPr>
        <p:txBody>
          <a:bodyPr>
            <a:noAutofit/>
          </a:bodyPr>
          <a:lstStyle>
            <a:lvl1pPr>
              <a:defRPr sz="498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84619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RANGE5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B7B8-D700-EC43-B08D-C412058D8966}" type="datetimeFigureOut">
              <a:rPr lang="en-US" smtClean="0"/>
              <a:t>7/11/20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4199-9998-3945-AABC-0F1743672F3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 descr="uv_sringe3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2797" y="0"/>
            <a:ext cx="2878667" cy="975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4432" y="51816"/>
            <a:ext cx="8290560" cy="1450848"/>
          </a:xfrm>
        </p:spPr>
        <p:txBody>
          <a:bodyPr>
            <a:noAutofit/>
          </a:bodyPr>
          <a:lstStyle>
            <a:lvl1pPr>
              <a:defRPr sz="4533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4" name="Picture 13" descr="logo_web-01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0116" y="7015887"/>
            <a:ext cx="1820757" cy="723265"/>
          </a:xfrm>
          <a:prstGeom prst="rect">
            <a:avLst/>
          </a:prstGeom>
        </p:spPr>
      </p:pic>
      <p:pic>
        <p:nvPicPr>
          <p:cNvPr id="15" name="Picture 14" descr="verticalproduct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712296" cy="1485845"/>
          </a:xfrm>
          <a:prstGeom prst="rect">
            <a:avLst/>
          </a:prstGeom>
        </p:spPr>
      </p:pic>
      <p:sp>
        <p:nvSpPr>
          <p:cNvPr id="10" name="Content Placeholder 6"/>
          <p:cNvSpPr>
            <a:spLocks noGrp="1"/>
          </p:cNvSpPr>
          <p:nvPr>
            <p:ph sz="quarter" idx="13"/>
          </p:nvPr>
        </p:nvSpPr>
        <p:spPr>
          <a:xfrm>
            <a:off x="552704" y="1813560"/>
            <a:ext cx="12712192" cy="3938016"/>
          </a:xfrm>
        </p:spPr>
        <p:txBody>
          <a:bodyPr>
            <a:normAutofit/>
          </a:bodyPr>
          <a:lstStyle>
            <a:lvl1pPr>
              <a:defRPr sz="3173"/>
            </a:lvl1pPr>
            <a:lvl2pPr>
              <a:defRPr sz="2720"/>
            </a:lvl2pPr>
            <a:lvl3pPr>
              <a:defRPr sz="2267"/>
            </a:lvl3pPr>
            <a:lvl4pPr>
              <a:defRPr sz="2040"/>
            </a:lvl4pPr>
            <a:lvl5pPr>
              <a:defRPr sz="204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9689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RANGE1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  <p:pic>
        <p:nvPicPr>
          <p:cNvPr id="6" name="Picture 5" descr="Heatsink-to-righ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9061" y="1"/>
            <a:ext cx="2468538" cy="17905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4432" y="51816"/>
            <a:ext cx="8290560" cy="1450848"/>
          </a:xfrm>
        </p:spPr>
        <p:txBody>
          <a:bodyPr>
            <a:noAutofit/>
          </a:bodyPr>
          <a:lstStyle>
            <a:lvl1pPr>
              <a:defRPr sz="4533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B7B8-D700-EC43-B08D-C412058D8966}" type="datetimeFigureOut">
              <a:rPr lang="en-US" smtClean="0"/>
              <a:t>7/11/20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4199-9998-3945-AABC-0F1743672F3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logo_web-01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17061" y="7013805"/>
            <a:ext cx="1820757" cy="723265"/>
          </a:xfrm>
          <a:prstGeom prst="rect">
            <a:avLst/>
          </a:prstGeom>
        </p:spPr>
      </p:pic>
      <p:sp>
        <p:nvSpPr>
          <p:cNvPr id="9" name="Content Placeholder 6"/>
          <p:cNvSpPr>
            <a:spLocks noGrp="1"/>
          </p:cNvSpPr>
          <p:nvPr>
            <p:ph sz="quarter" idx="13"/>
          </p:nvPr>
        </p:nvSpPr>
        <p:spPr>
          <a:xfrm>
            <a:off x="552704" y="1813560"/>
            <a:ext cx="12712192" cy="3938016"/>
          </a:xfrm>
        </p:spPr>
        <p:txBody>
          <a:bodyPr>
            <a:normAutofit/>
          </a:bodyPr>
          <a:lstStyle>
            <a:lvl1pPr>
              <a:defRPr sz="3173"/>
            </a:lvl1pPr>
            <a:lvl2pPr>
              <a:defRPr sz="2720"/>
            </a:lvl2pPr>
            <a:lvl3pPr>
              <a:defRPr sz="2267"/>
            </a:lvl3pPr>
            <a:lvl4pPr>
              <a:defRPr sz="2040"/>
            </a:lvl4pPr>
            <a:lvl5pPr>
              <a:defRPr sz="204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26758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RANGE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  <p:pic>
        <p:nvPicPr>
          <p:cNvPr id="6" name="Picture 5" descr="Heatsink-to-righ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9061" y="1"/>
            <a:ext cx="2468538" cy="17905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4432" y="51816"/>
            <a:ext cx="8290560" cy="1450848"/>
          </a:xfrm>
        </p:spPr>
        <p:txBody>
          <a:bodyPr>
            <a:noAutofit/>
          </a:bodyPr>
          <a:lstStyle>
            <a:lvl1pPr>
              <a:defRPr sz="45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B7B8-D700-EC43-B08D-C412058D8966}" type="datetimeFigureOut">
              <a:rPr lang="en-US" smtClean="0"/>
              <a:t>7/11/20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4199-9998-3945-AABC-0F1743672F3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logo_web-01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24590" y="7015887"/>
            <a:ext cx="1820757" cy="723265"/>
          </a:xfrm>
          <a:prstGeom prst="rect">
            <a:avLst/>
          </a:prstGeom>
        </p:spPr>
      </p:pic>
      <p:sp>
        <p:nvSpPr>
          <p:cNvPr id="9" name="Content Placeholder 6"/>
          <p:cNvSpPr>
            <a:spLocks noGrp="1"/>
          </p:cNvSpPr>
          <p:nvPr>
            <p:ph sz="quarter" idx="13"/>
          </p:nvPr>
        </p:nvSpPr>
        <p:spPr>
          <a:xfrm>
            <a:off x="552704" y="1813560"/>
            <a:ext cx="12712192" cy="3938016"/>
          </a:xfrm>
        </p:spPr>
        <p:txBody>
          <a:bodyPr>
            <a:normAutofit/>
          </a:bodyPr>
          <a:lstStyle>
            <a:lvl1pPr>
              <a:defRPr sz="3173"/>
            </a:lvl1pPr>
            <a:lvl2pPr>
              <a:defRPr sz="2720"/>
            </a:lvl2pPr>
            <a:lvl3pPr>
              <a:defRPr sz="2267"/>
            </a:lvl3pPr>
            <a:lvl4pPr>
              <a:defRPr sz="2040"/>
            </a:lvl4pPr>
            <a:lvl5pPr>
              <a:defRPr sz="204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5037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range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B7B8-D700-EC43-B08D-C412058D8966}" type="datetimeFigureOut">
              <a:rPr lang="en-US" smtClean="0"/>
              <a:t>7/11/20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4199-9998-3945-AABC-0F1743672F3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heatsin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2848117" cy="19103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4432" y="51816"/>
            <a:ext cx="8290560" cy="1450848"/>
          </a:xfrm>
        </p:spPr>
        <p:txBody>
          <a:bodyPr>
            <a:noAutofit/>
          </a:bodyPr>
          <a:lstStyle>
            <a:lvl1pPr>
              <a:defRPr sz="45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 descr="logo_web-01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09" y="7012230"/>
            <a:ext cx="1820757" cy="723265"/>
          </a:xfrm>
          <a:prstGeom prst="rect">
            <a:avLst/>
          </a:prstGeom>
        </p:spPr>
      </p:pic>
      <p:sp>
        <p:nvSpPr>
          <p:cNvPr id="9" name="Content Placeholder 6"/>
          <p:cNvSpPr>
            <a:spLocks noGrp="1"/>
          </p:cNvSpPr>
          <p:nvPr>
            <p:ph sz="quarter" idx="13"/>
          </p:nvPr>
        </p:nvSpPr>
        <p:spPr>
          <a:xfrm>
            <a:off x="552704" y="1813560"/>
            <a:ext cx="12712192" cy="3938016"/>
          </a:xfrm>
        </p:spPr>
        <p:txBody>
          <a:bodyPr>
            <a:normAutofit/>
          </a:bodyPr>
          <a:lstStyle>
            <a:lvl1pPr>
              <a:defRPr sz="3173"/>
            </a:lvl1pPr>
            <a:lvl2pPr>
              <a:defRPr sz="2720"/>
            </a:lvl2pPr>
            <a:lvl3pPr>
              <a:defRPr sz="2267"/>
            </a:lvl3pPr>
            <a:lvl4pPr>
              <a:defRPr sz="2040"/>
            </a:lvl4pPr>
            <a:lvl5pPr>
              <a:defRPr sz="204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6014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range1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B7B8-D700-EC43-B08D-C412058D8966}" type="datetimeFigureOut">
              <a:rPr lang="en-US" smtClean="0"/>
              <a:t>7/11/20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4199-9998-3945-AABC-0F1743672F3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heatsin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2848117" cy="19103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4432" y="51816"/>
            <a:ext cx="8290560" cy="1450848"/>
          </a:xfrm>
        </p:spPr>
        <p:txBody>
          <a:bodyPr>
            <a:noAutofit/>
          </a:bodyPr>
          <a:lstStyle>
            <a:lvl1pPr>
              <a:defRPr sz="45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 descr="logo_web-01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89" y="7015887"/>
            <a:ext cx="1820757" cy="723265"/>
          </a:xfrm>
          <a:prstGeom prst="rect">
            <a:avLst/>
          </a:prstGeom>
        </p:spPr>
      </p:pic>
      <p:sp>
        <p:nvSpPr>
          <p:cNvPr id="9" name="Content Placeholder 6"/>
          <p:cNvSpPr>
            <a:spLocks noGrp="1"/>
          </p:cNvSpPr>
          <p:nvPr>
            <p:ph sz="quarter" idx="13"/>
          </p:nvPr>
        </p:nvSpPr>
        <p:spPr>
          <a:xfrm>
            <a:off x="552704" y="1813560"/>
            <a:ext cx="12712192" cy="3938016"/>
          </a:xfrm>
        </p:spPr>
        <p:txBody>
          <a:bodyPr>
            <a:normAutofit/>
          </a:bodyPr>
          <a:lstStyle>
            <a:lvl1pPr>
              <a:defRPr sz="3173"/>
            </a:lvl1pPr>
            <a:lvl2pPr>
              <a:defRPr sz="2720"/>
            </a:lvl2pPr>
            <a:lvl3pPr>
              <a:defRPr sz="2267"/>
            </a:lvl3pPr>
            <a:lvl4pPr>
              <a:defRPr sz="2040"/>
            </a:lvl4pPr>
            <a:lvl5pPr>
              <a:defRPr sz="204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962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5F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B7B8-D700-EC43-B08D-C412058D8966}" type="datetimeFigureOut">
              <a:rPr lang="en-US" smtClean="0"/>
              <a:t>7/11/20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4199-9998-3945-AABC-0F1743672F3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3" name="Picture 2" descr="epopowerpoint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0" y="6321553"/>
            <a:ext cx="3368904" cy="1400327"/>
          </a:xfrm>
          <a:prstGeom prst="rect">
            <a:avLst/>
          </a:prstGeom>
        </p:spPr>
      </p:pic>
      <p:pic>
        <p:nvPicPr>
          <p:cNvPr id="9" name="Picture 8" descr="heatsink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2848117" cy="1910387"/>
          </a:xfrm>
          <a:prstGeom prst="rect">
            <a:avLst/>
          </a:prstGeom>
        </p:spPr>
      </p:pic>
      <p:pic>
        <p:nvPicPr>
          <p:cNvPr id="10" name="Picture 9" descr="uv3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7014" y="1"/>
            <a:ext cx="2508966" cy="2119223"/>
          </a:xfrm>
          <a:prstGeom prst="rect">
            <a:avLst/>
          </a:prstGeom>
        </p:spPr>
      </p:pic>
      <p:pic>
        <p:nvPicPr>
          <p:cNvPr id="11" name="Picture 10" descr="whitebottle2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6636" y="5398541"/>
            <a:ext cx="2857797" cy="2436986"/>
          </a:xfrm>
          <a:prstGeom prst="rect">
            <a:avLst/>
          </a:prstGeom>
        </p:spPr>
      </p:pic>
      <p:pic>
        <p:nvPicPr>
          <p:cNvPr id="12" name="Picture 11" descr="scope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3737" y="5903536"/>
            <a:ext cx="3981182" cy="18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15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00B8C1-2BA8-4972-802A-F052E3914D47}" type="datetimeFigureOut">
              <a:rPr lang="en-US" altLang="en-US"/>
              <a:pPr/>
              <a:t>7/11/20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4FD2CA-B85A-4BDC-868E-1F832442381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99504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CF0D55-8B57-417F-B15A-EE9D6B2F4E35}" type="datetimeFigureOut">
              <a:rPr lang="en-US" altLang="en-US"/>
              <a:pPr/>
              <a:t>7/11/20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C00614-29EB-4E4F-B1FD-A955CE47078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95547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10.jpg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image" Target="../media/image38.jpg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63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19" Type="http://schemas.openxmlformats.org/officeDocument/2006/relationships/image" Target="../media/image64.jpg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3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0880" y="311256"/>
            <a:ext cx="1243584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0880" y="1813560"/>
            <a:ext cx="12435840" cy="5129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0880" y="7203864"/>
            <a:ext cx="3224107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FB7B8-D700-EC43-B08D-C412058D8966}" type="datetimeFigureOut">
              <a:rPr lang="en-US" smtClean="0"/>
              <a:t>7/11/20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21014" y="7203864"/>
            <a:ext cx="4375573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2613" y="7203864"/>
            <a:ext cx="3224107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A4199-9998-3945-AABC-0F1743672F3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TRANS1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  <p:pic>
        <p:nvPicPr>
          <p:cNvPr id="9" name="Picture 8" descr="BACK5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  <p:pic>
        <p:nvPicPr>
          <p:cNvPr id="10" name="Picture 9" descr="heatsink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2848117" cy="1910387"/>
          </a:xfrm>
          <a:prstGeom prst="rect">
            <a:avLst/>
          </a:prstGeom>
        </p:spPr>
      </p:pic>
      <p:pic>
        <p:nvPicPr>
          <p:cNvPr id="11" name="Picture 10" descr="uv3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7014" y="1"/>
            <a:ext cx="2508966" cy="2119223"/>
          </a:xfrm>
          <a:prstGeom prst="rect">
            <a:avLst/>
          </a:prstGeom>
        </p:spPr>
      </p:pic>
      <p:pic>
        <p:nvPicPr>
          <p:cNvPr id="12" name="Picture 11" descr="whitebottle2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6636" y="5398541"/>
            <a:ext cx="2857797" cy="2436986"/>
          </a:xfrm>
          <a:prstGeom prst="rect">
            <a:avLst/>
          </a:prstGeom>
        </p:spPr>
      </p:pic>
      <p:pic>
        <p:nvPicPr>
          <p:cNvPr id="13" name="Picture 12" descr="scope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3737" y="5903536"/>
            <a:ext cx="3981182" cy="18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976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9" r:id="rId5"/>
    <p:sldLayoutId id="2147483670" r:id="rId6"/>
  </p:sldLayoutIdLst>
  <p:txStyles>
    <p:titleStyle>
      <a:lvl1pPr algn="ctr" defTabSz="518145" rtl="0" eaLnBrk="1" latinLnBrk="0" hangingPunct="1"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8609" indent="-388609" algn="l" defTabSz="518145" rtl="0" eaLnBrk="1" latinLnBrk="0" hangingPunct="1">
        <a:spcBef>
          <a:spcPct val="20000"/>
        </a:spcBef>
        <a:buFont typeface="Arial"/>
        <a:buChar char="•"/>
        <a:defRPr sz="3627" kern="1200">
          <a:solidFill>
            <a:schemeClr val="tx1"/>
          </a:solidFill>
          <a:latin typeface="+mn-lt"/>
          <a:ea typeface="+mn-ea"/>
          <a:cs typeface="+mn-cs"/>
        </a:defRPr>
      </a:lvl1pPr>
      <a:lvl2pPr marL="841985" indent="-323840" algn="l" defTabSz="518145" rtl="0" eaLnBrk="1" latinLnBrk="0" hangingPunct="1">
        <a:spcBef>
          <a:spcPct val="20000"/>
        </a:spcBef>
        <a:buFont typeface="Arial"/>
        <a:buChar char="–"/>
        <a:defRPr sz="3173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518145" rtl="0" eaLnBrk="1" latinLnBrk="0" hangingPunct="1">
        <a:spcBef>
          <a:spcPct val="20000"/>
        </a:spcBef>
        <a:buFont typeface="Arial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518145" rtl="0" eaLnBrk="1" latinLnBrk="0" hangingPunct="1">
        <a:spcBef>
          <a:spcPct val="20000"/>
        </a:spcBef>
        <a:buFont typeface="Arial"/>
        <a:buChar char="–"/>
        <a:defRPr sz="2267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518145" rtl="0" eaLnBrk="1" latinLnBrk="0" hangingPunct="1">
        <a:spcBef>
          <a:spcPct val="20000"/>
        </a:spcBef>
        <a:buFont typeface="Arial"/>
        <a:buChar char="»"/>
        <a:defRPr sz="2267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518145" rtl="0" eaLnBrk="1" latinLnBrk="0" hangingPunct="1">
        <a:spcBef>
          <a:spcPct val="20000"/>
        </a:spcBef>
        <a:buFont typeface="Arial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518145" rtl="0" eaLnBrk="1" latinLnBrk="0" hangingPunct="1">
        <a:spcBef>
          <a:spcPct val="20000"/>
        </a:spcBef>
        <a:buFont typeface="Arial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518145" rtl="0" eaLnBrk="1" latinLnBrk="0" hangingPunct="1">
        <a:spcBef>
          <a:spcPct val="20000"/>
        </a:spcBef>
        <a:buFont typeface="Arial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518145" rtl="0" eaLnBrk="1" latinLnBrk="0" hangingPunct="1">
        <a:spcBef>
          <a:spcPct val="20000"/>
        </a:spcBef>
        <a:buFont typeface="Arial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8145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518145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518145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518145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518145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518145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518145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518145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518145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0880" y="311256"/>
            <a:ext cx="1243584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0880" y="1813560"/>
            <a:ext cx="12435840" cy="5129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0880" y="7203864"/>
            <a:ext cx="3224107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FB7B8-D700-EC43-B08D-C412058D8966}" type="datetimeFigureOut">
              <a:rPr lang="en-US" smtClean="0"/>
              <a:t>7/11/20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21014" y="7203864"/>
            <a:ext cx="4375573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2613" y="7203864"/>
            <a:ext cx="3224107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A4199-9998-3945-AABC-0F1743672F3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BLUE3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</p:sldLayoutIdLst>
  <p:txStyles>
    <p:titleStyle>
      <a:lvl1pPr algn="ctr" defTabSz="518145" rtl="0" eaLnBrk="1" latinLnBrk="0" hangingPunct="1"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8609" indent="-388609" algn="l" defTabSz="518145" rtl="0" eaLnBrk="1" latinLnBrk="0" hangingPunct="1">
        <a:spcBef>
          <a:spcPct val="20000"/>
        </a:spcBef>
        <a:buFont typeface="Arial"/>
        <a:buChar char="•"/>
        <a:defRPr sz="3627" kern="1200">
          <a:solidFill>
            <a:schemeClr val="tx1"/>
          </a:solidFill>
          <a:latin typeface="+mn-lt"/>
          <a:ea typeface="+mn-ea"/>
          <a:cs typeface="+mn-cs"/>
        </a:defRPr>
      </a:lvl1pPr>
      <a:lvl2pPr marL="841985" indent="-323840" algn="l" defTabSz="518145" rtl="0" eaLnBrk="1" latinLnBrk="0" hangingPunct="1">
        <a:spcBef>
          <a:spcPct val="20000"/>
        </a:spcBef>
        <a:buFont typeface="Arial"/>
        <a:buChar char="–"/>
        <a:defRPr sz="3173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518145" rtl="0" eaLnBrk="1" latinLnBrk="0" hangingPunct="1">
        <a:spcBef>
          <a:spcPct val="20000"/>
        </a:spcBef>
        <a:buFont typeface="Arial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518145" rtl="0" eaLnBrk="1" latinLnBrk="0" hangingPunct="1">
        <a:spcBef>
          <a:spcPct val="20000"/>
        </a:spcBef>
        <a:buFont typeface="Arial"/>
        <a:buChar char="–"/>
        <a:defRPr sz="2267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518145" rtl="0" eaLnBrk="1" latinLnBrk="0" hangingPunct="1">
        <a:spcBef>
          <a:spcPct val="20000"/>
        </a:spcBef>
        <a:buFont typeface="Arial"/>
        <a:buChar char="»"/>
        <a:defRPr sz="2267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518145" rtl="0" eaLnBrk="1" latinLnBrk="0" hangingPunct="1">
        <a:spcBef>
          <a:spcPct val="20000"/>
        </a:spcBef>
        <a:buFont typeface="Arial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518145" rtl="0" eaLnBrk="1" latinLnBrk="0" hangingPunct="1">
        <a:spcBef>
          <a:spcPct val="20000"/>
        </a:spcBef>
        <a:buFont typeface="Arial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518145" rtl="0" eaLnBrk="1" latinLnBrk="0" hangingPunct="1">
        <a:spcBef>
          <a:spcPct val="20000"/>
        </a:spcBef>
        <a:buFont typeface="Arial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518145" rtl="0" eaLnBrk="1" latinLnBrk="0" hangingPunct="1">
        <a:spcBef>
          <a:spcPct val="20000"/>
        </a:spcBef>
        <a:buFont typeface="Arial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8145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518145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518145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518145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518145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518145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518145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518145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518145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0880" y="311256"/>
            <a:ext cx="1243584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0880" y="1813560"/>
            <a:ext cx="12435840" cy="5129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0880" y="7203864"/>
            <a:ext cx="3224107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FB7B8-D700-EC43-B08D-C412058D8966}" type="datetimeFigureOut">
              <a:rPr lang="en-US" smtClean="0"/>
              <a:t>7/11/20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21014" y="7203864"/>
            <a:ext cx="4375573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2613" y="7203864"/>
            <a:ext cx="3224107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A4199-9998-3945-AABC-0F1743672F3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PURPLE5.jpg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51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6" r:id="rId20"/>
    <p:sldLayoutId id="2147483707" r:id="rId21"/>
    <p:sldLayoutId id="2147483708" r:id="rId22"/>
  </p:sldLayoutIdLst>
  <p:txStyles>
    <p:titleStyle>
      <a:lvl1pPr algn="ctr" defTabSz="518145" rtl="0" eaLnBrk="1" latinLnBrk="0" hangingPunct="1"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8609" indent="-388609" algn="l" defTabSz="518145" rtl="0" eaLnBrk="1" latinLnBrk="0" hangingPunct="1">
        <a:spcBef>
          <a:spcPct val="20000"/>
        </a:spcBef>
        <a:buFont typeface="Arial"/>
        <a:buChar char="•"/>
        <a:defRPr sz="3627" kern="1200">
          <a:solidFill>
            <a:schemeClr val="tx1"/>
          </a:solidFill>
          <a:latin typeface="+mn-lt"/>
          <a:ea typeface="+mn-ea"/>
          <a:cs typeface="+mn-cs"/>
        </a:defRPr>
      </a:lvl1pPr>
      <a:lvl2pPr marL="841985" indent="-323840" algn="l" defTabSz="518145" rtl="0" eaLnBrk="1" latinLnBrk="0" hangingPunct="1">
        <a:spcBef>
          <a:spcPct val="20000"/>
        </a:spcBef>
        <a:buFont typeface="Arial"/>
        <a:buChar char="–"/>
        <a:defRPr sz="3173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518145" rtl="0" eaLnBrk="1" latinLnBrk="0" hangingPunct="1">
        <a:spcBef>
          <a:spcPct val="20000"/>
        </a:spcBef>
        <a:buFont typeface="Arial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518145" rtl="0" eaLnBrk="1" latinLnBrk="0" hangingPunct="1">
        <a:spcBef>
          <a:spcPct val="20000"/>
        </a:spcBef>
        <a:buFont typeface="Arial"/>
        <a:buChar char="–"/>
        <a:defRPr sz="2267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518145" rtl="0" eaLnBrk="1" latinLnBrk="0" hangingPunct="1">
        <a:spcBef>
          <a:spcPct val="20000"/>
        </a:spcBef>
        <a:buFont typeface="Arial"/>
        <a:buChar char="»"/>
        <a:defRPr sz="2267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518145" rtl="0" eaLnBrk="1" latinLnBrk="0" hangingPunct="1">
        <a:spcBef>
          <a:spcPct val="20000"/>
        </a:spcBef>
        <a:buFont typeface="Arial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518145" rtl="0" eaLnBrk="1" latinLnBrk="0" hangingPunct="1">
        <a:spcBef>
          <a:spcPct val="20000"/>
        </a:spcBef>
        <a:buFont typeface="Arial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518145" rtl="0" eaLnBrk="1" latinLnBrk="0" hangingPunct="1">
        <a:spcBef>
          <a:spcPct val="20000"/>
        </a:spcBef>
        <a:buFont typeface="Arial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518145" rtl="0" eaLnBrk="1" latinLnBrk="0" hangingPunct="1">
        <a:spcBef>
          <a:spcPct val="20000"/>
        </a:spcBef>
        <a:buFont typeface="Arial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8145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518145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518145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518145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518145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518145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518145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518145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518145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olicul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0880" y="311256"/>
            <a:ext cx="1243584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0880" y="1813560"/>
            <a:ext cx="12435840" cy="5129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0880" y="7203864"/>
            <a:ext cx="3224107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3E0A4-039A-674D-A695-F406151014F9}" type="datetimeFigureOut">
              <a:rPr lang="en-US" smtClean="0"/>
              <a:t>7/11/20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21014" y="7203864"/>
            <a:ext cx="4375573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2613" y="7203864"/>
            <a:ext cx="3224107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ED8E3-4DAC-EC46-9383-A5001B09EE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072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</p:sldLayoutIdLst>
  <p:txStyles>
    <p:titleStyle>
      <a:lvl1pPr algn="ctr" defTabSz="518145" rtl="0" eaLnBrk="1" latinLnBrk="0" hangingPunct="1"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8609" indent="-388609" algn="l" defTabSz="518145" rtl="0" eaLnBrk="1" latinLnBrk="0" hangingPunct="1">
        <a:spcBef>
          <a:spcPct val="20000"/>
        </a:spcBef>
        <a:buFont typeface="Arial"/>
        <a:buChar char="•"/>
        <a:defRPr sz="3627" kern="1200">
          <a:solidFill>
            <a:schemeClr val="tx1"/>
          </a:solidFill>
          <a:latin typeface="+mn-lt"/>
          <a:ea typeface="+mn-ea"/>
          <a:cs typeface="+mn-cs"/>
        </a:defRPr>
      </a:lvl1pPr>
      <a:lvl2pPr marL="841985" indent="-323840" algn="l" defTabSz="518145" rtl="0" eaLnBrk="1" latinLnBrk="0" hangingPunct="1">
        <a:spcBef>
          <a:spcPct val="20000"/>
        </a:spcBef>
        <a:buFont typeface="Arial"/>
        <a:buChar char="–"/>
        <a:defRPr sz="3173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518145" rtl="0" eaLnBrk="1" latinLnBrk="0" hangingPunct="1">
        <a:spcBef>
          <a:spcPct val="20000"/>
        </a:spcBef>
        <a:buFont typeface="Arial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518145" rtl="0" eaLnBrk="1" latinLnBrk="0" hangingPunct="1">
        <a:spcBef>
          <a:spcPct val="20000"/>
        </a:spcBef>
        <a:buFont typeface="Arial"/>
        <a:buChar char="–"/>
        <a:defRPr sz="2267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518145" rtl="0" eaLnBrk="1" latinLnBrk="0" hangingPunct="1">
        <a:spcBef>
          <a:spcPct val="20000"/>
        </a:spcBef>
        <a:buFont typeface="Arial"/>
        <a:buChar char="»"/>
        <a:defRPr sz="2267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518145" rtl="0" eaLnBrk="1" latinLnBrk="0" hangingPunct="1">
        <a:spcBef>
          <a:spcPct val="20000"/>
        </a:spcBef>
        <a:buFont typeface="Arial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518145" rtl="0" eaLnBrk="1" latinLnBrk="0" hangingPunct="1">
        <a:spcBef>
          <a:spcPct val="20000"/>
        </a:spcBef>
        <a:buFont typeface="Arial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518145" rtl="0" eaLnBrk="1" latinLnBrk="0" hangingPunct="1">
        <a:spcBef>
          <a:spcPct val="20000"/>
        </a:spcBef>
        <a:buFont typeface="Arial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518145" rtl="0" eaLnBrk="1" latinLnBrk="0" hangingPunct="1">
        <a:spcBef>
          <a:spcPct val="20000"/>
        </a:spcBef>
        <a:buFont typeface="Arial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8145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518145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518145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518145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518145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518145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518145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518145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518145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0880" y="311256"/>
            <a:ext cx="1243584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0880" y="1813560"/>
            <a:ext cx="12435840" cy="5129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0880" y="7203864"/>
            <a:ext cx="3224107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FB7B8-D700-EC43-B08D-C412058D8966}" type="datetimeFigureOut">
              <a:rPr lang="en-US" smtClean="0"/>
              <a:t>7/11/20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21014" y="7203864"/>
            <a:ext cx="4375573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2613" y="7203864"/>
            <a:ext cx="3224107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A4199-9998-3945-AABC-0F1743672F3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 descr="epopowerpointlogo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780" y="6189134"/>
            <a:ext cx="4002710" cy="1663776"/>
          </a:xfrm>
          <a:prstGeom prst="rect">
            <a:avLst/>
          </a:prstGeom>
        </p:spPr>
      </p:pic>
      <p:pic>
        <p:nvPicPr>
          <p:cNvPr id="13" name="Picture 12" descr="ORANGE4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330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txStyles>
    <p:titleStyle>
      <a:lvl1pPr algn="ctr" defTabSz="518145" rtl="0" eaLnBrk="1" latinLnBrk="0" hangingPunct="1"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8609" indent="-388609" algn="l" defTabSz="518145" rtl="0" eaLnBrk="1" latinLnBrk="0" hangingPunct="1">
        <a:spcBef>
          <a:spcPct val="20000"/>
        </a:spcBef>
        <a:buFont typeface="Arial"/>
        <a:buChar char="•"/>
        <a:defRPr sz="3627" kern="1200">
          <a:solidFill>
            <a:schemeClr val="tx1"/>
          </a:solidFill>
          <a:latin typeface="+mn-lt"/>
          <a:ea typeface="+mn-ea"/>
          <a:cs typeface="+mn-cs"/>
        </a:defRPr>
      </a:lvl1pPr>
      <a:lvl2pPr marL="841985" indent="-323840" algn="l" defTabSz="518145" rtl="0" eaLnBrk="1" latinLnBrk="0" hangingPunct="1">
        <a:spcBef>
          <a:spcPct val="20000"/>
        </a:spcBef>
        <a:buFont typeface="Arial"/>
        <a:buChar char="–"/>
        <a:defRPr sz="3173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518145" rtl="0" eaLnBrk="1" latinLnBrk="0" hangingPunct="1">
        <a:spcBef>
          <a:spcPct val="20000"/>
        </a:spcBef>
        <a:buFont typeface="Arial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518145" rtl="0" eaLnBrk="1" latinLnBrk="0" hangingPunct="1">
        <a:spcBef>
          <a:spcPct val="20000"/>
        </a:spcBef>
        <a:buFont typeface="Arial"/>
        <a:buChar char="–"/>
        <a:defRPr sz="2267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518145" rtl="0" eaLnBrk="1" latinLnBrk="0" hangingPunct="1">
        <a:spcBef>
          <a:spcPct val="20000"/>
        </a:spcBef>
        <a:buFont typeface="Arial"/>
        <a:buChar char="»"/>
        <a:defRPr sz="2267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518145" rtl="0" eaLnBrk="1" latinLnBrk="0" hangingPunct="1">
        <a:spcBef>
          <a:spcPct val="20000"/>
        </a:spcBef>
        <a:buFont typeface="Arial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518145" rtl="0" eaLnBrk="1" latinLnBrk="0" hangingPunct="1">
        <a:spcBef>
          <a:spcPct val="20000"/>
        </a:spcBef>
        <a:buFont typeface="Arial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518145" rtl="0" eaLnBrk="1" latinLnBrk="0" hangingPunct="1">
        <a:spcBef>
          <a:spcPct val="20000"/>
        </a:spcBef>
        <a:buFont typeface="Arial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518145" rtl="0" eaLnBrk="1" latinLnBrk="0" hangingPunct="1">
        <a:spcBef>
          <a:spcPct val="20000"/>
        </a:spcBef>
        <a:buFont typeface="Arial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8145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518145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518145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518145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518145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518145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518145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518145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518145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103.jpeg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3.png"/><Relationship Id="rId11" Type="http://schemas.openxmlformats.org/officeDocument/2006/relationships/image" Target="../media/image84.png"/><Relationship Id="rId5" Type="http://schemas.openxmlformats.org/officeDocument/2006/relationships/image" Target="../media/image91.png"/><Relationship Id="rId10" Type="http://schemas.openxmlformats.org/officeDocument/2006/relationships/image" Target="../media/image98.png"/><Relationship Id="rId4" Type="http://schemas.openxmlformats.org/officeDocument/2006/relationships/image" Target="../media/image104.png"/><Relationship Id="rId9" Type="http://schemas.openxmlformats.org/officeDocument/2006/relationships/image" Target="../media/image9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104.png"/><Relationship Id="rId7" Type="http://schemas.openxmlformats.org/officeDocument/2006/relationships/image" Target="../media/image9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4.png"/><Relationship Id="rId11" Type="http://schemas.openxmlformats.org/officeDocument/2006/relationships/image" Target="../media/image84.png"/><Relationship Id="rId5" Type="http://schemas.openxmlformats.org/officeDocument/2006/relationships/image" Target="../media/image93.png"/><Relationship Id="rId10" Type="http://schemas.openxmlformats.org/officeDocument/2006/relationships/image" Target="../media/image100.emf"/><Relationship Id="rId4" Type="http://schemas.openxmlformats.org/officeDocument/2006/relationships/image" Target="../media/image91.png"/><Relationship Id="rId9" Type="http://schemas.openxmlformats.org/officeDocument/2006/relationships/image" Target="../media/image9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105.jpe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7.png"/><Relationship Id="rId5" Type="http://schemas.openxmlformats.org/officeDocument/2006/relationships/image" Target="../media/image91.png"/><Relationship Id="rId4" Type="http://schemas.openxmlformats.org/officeDocument/2006/relationships/image" Target="../media/image10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4.png"/><Relationship Id="rId4" Type="http://schemas.openxmlformats.org/officeDocument/2006/relationships/image" Target="../media/image9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109.png"/><Relationship Id="rId7" Type="http://schemas.openxmlformats.org/officeDocument/2006/relationships/image" Target="../media/image112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8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84.png"/><Relationship Id="rId3" Type="http://schemas.openxmlformats.org/officeDocument/2006/relationships/image" Target="../media/image90.jpeg"/><Relationship Id="rId7" Type="http://schemas.openxmlformats.org/officeDocument/2006/relationships/image" Target="../media/image94.png"/><Relationship Id="rId12" Type="http://schemas.openxmlformats.org/officeDocument/2006/relationships/image" Target="../media/image9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3.png"/><Relationship Id="rId11" Type="http://schemas.openxmlformats.org/officeDocument/2006/relationships/image" Target="../media/image98.png"/><Relationship Id="rId5" Type="http://schemas.openxmlformats.org/officeDocument/2006/relationships/image" Target="../media/image92.png"/><Relationship Id="rId10" Type="http://schemas.openxmlformats.org/officeDocument/2006/relationships/image" Target="../media/image97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9.png"/><Relationship Id="rId7" Type="http://schemas.openxmlformats.org/officeDocument/2006/relationships/image" Target="../media/image94.png"/><Relationship Id="rId12" Type="http://schemas.openxmlformats.org/officeDocument/2006/relationships/image" Target="../media/image8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3.png"/><Relationship Id="rId11" Type="http://schemas.openxmlformats.org/officeDocument/2006/relationships/image" Target="../media/image98.png"/><Relationship Id="rId5" Type="http://schemas.openxmlformats.org/officeDocument/2006/relationships/image" Target="../media/image92.png"/><Relationship Id="rId10" Type="http://schemas.openxmlformats.org/officeDocument/2006/relationships/image" Target="../media/image97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9.png"/><Relationship Id="rId7" Type="http://schemas.openxmlformats.org/officeDocument/2006/relationships/image" Target="../media/image94.png"/><Relationship Id="rId12" Type="http://schemas.openxmlformats.org/officeDocument/2006/relationships/image" Target="../media/image8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3.png"/><Relationship Id="rId11" Type="http://schemas.openxmlformats.org/officeDocument/2006/relationships/image" Target="../media/image98.png"/><Relationship Id="rId5" Type="http://schemas.openxmlformats.org/officeDocument/2006/relationships/image" Target="../media/image92.png"/><Relationship Id="rId10" Type="http://schemas.openxmlformats.org/officeDocument/2006/relationships/image" Target="../media/image97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84.png"/><Relationship Id="rId3" Type="http://schemas.openxmlformats.org/officeDocument/2006/relationships/image" Target="../media/image99.png"/><Relationship Id="rId7" Type="http://schemas.openxmlformats.org/officeDocument/2006/relationships/image" Target="../media/image94.png"/><Relationship Id="rId12" Type="http://schemas.openxmlformats.org/officeDocument/2006/relationships/image" Target="../media/image10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3.png"/><Relationship Id="rId11" Type="http://schemas.openxmlformats.org/officeDocument/2006/relationships/image" Target="../media/image98.png"/><Relationship Id="rId5" Type="http://schemas.openxmlformats.org/officeDocument/2006/relationships/image" Target="../media/image92.png"/><Relationship Id="rId10" Type="http://schemas.openxmlformats.org/officeDocument/2006/relationships/image" Target="../media/image97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101.png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3.png"/><Relationship Id="rId11" Type="http://schemas.openxmlformats.org/officeDocument/2006/relationships/image" Target="../media/image84.png"/><Relationship Id="rId5" Type="http://schemas.openxmlformats.org/officeDocument/2006/relationships/image" Target="../media/image91.png"/><Relationship Id="rId10" Type="http://schemas.openxmlformats.org/officeDocument/2006/relationships/image" Target="../media/image98.png"/><Relationship Id="rId4" Type="http://schemas.openxmlformats.org/officeDocument/2006/relationships/image" Target="../media/image102.jpeg"/><Relationship Id="rId9" Type="http://schemas.openxmlformats.org/officeDocument/2006/relationships/image" Target="../media/image9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101.png"/><Relationship Id="rId7" Type="http://schemas.openxmlformats.org/officeDocument/2006/relationships/image" Target="../media/image9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10" Type="http://schemas.openxmlformats.org/officeDocument/2006/relationships/image" Target="../media/image84.png"/><Relationship Id="rId4" Type="http://schemas.openxmlformats.org/officeDocument/2006/relationships/image" Target="../media/image91.png"/><Relationship Id="rId9" Type="http://schemas.openxmlformats.org/officeDocument/2006/relationships/image" Target="../media/image9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101.png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3.png"/><Relationship Id="rId11" Type="http://schemas.openxmlformats.org/officeDocument/2006/relationships/image" Target="../media/image84.png"/><Relationship Id="rId5" Type="http://schemas.openxmlformats.org/officeDocument/2006/relationships/image" Target="../media/image91.png"/><Relationship Id="rId10" Type="http://schemas.openxmlformats.org/officeDocument/2006/relationships/image" Target="../media/image98.png"/><Relationship Id="rId4" Type="http://schemas.openxmlformats.org/officeDocument/2006/relationships/image" Target="../media/image100.emf"/><Relationship Id="rId9" Type="http://schemas.openxmlformats.org/officeDocument/2006/relationships/image" Target="../media/image9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B426AAA-CFB5-DF4B-A466-029EA686CEC4}"/>
              </a:ext>
            </a:extLst>
          </p:cNvPr>
          <p:cNvSpPr txBox="1"/>
          <p:nvPr/>
        </p:nvSpPr>
        <p:spPr>
          <a:xfrm>
            <a:off x="1574800" y="5257800"/>
            <a:ext cx="10668000" cy="47705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3500" b="1" dirty="0">
                <a:latin typeface="Helvetica" pitchFamily="2" charset="0"/>
              </a:rPr>
              <a:t>ADHÉSIFS et NETTOYANTS </a:t>
            </a:r>
            <a:r>
              <a:rPr lang="en-US" sz="3500" b="1" dirty="0">
                <a:solidFill>
                  <a:srgbClr val="E3393F"/>
                </a:solidFill>
                <a:latin typeface="Helvetica" pitchFamily="2" charset="0"/>
              </a:rPr>
              <a:t>BRUCE</a:t>
            </a:r>
            <a:r>
              <a:rPr lang="en-US" sz="3500" baseline="30000" dirty="0">
                <a:solidFill>
                  <a:srgbClr val="E3393F"/>
                </a:solidFill>
                <a:latin typeface="Helvetica" pitchFamily="2" charset="0"/>
              </a:rPr>
              <a:t>®</a:t>
            </a:r>
            <a:endParaRPr lang="en-US" sz="3500" b="1" dirty="0">
              <a:solidFill>
                <a:srgbClr val="000036"/>
              </a:solidFill>
              <a:latin typeface="Helvetica" pitchFamily="2" charset="0"/>
            </a:endParaRPr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57774257-8C17-544E-B1E5-7FB211A87F9B}"/>
              </a:ext>
            </a:extLst>
          </p:cNvPr>
          <p:cNvSpPr/>
          <p:nvPr/>
        </p:nvSpPr>
        <p:spPr>
          <a:xfrm>
            <a:off x="6638780" y="2362200"/>
            <a:ext cx="5486400" cy="1371600"/>
          </a:xfrm>
          <a:prstGeom prst="parallelogram">
            <a:avLst/>
          </a:prstGeom>
          <a:solidFill>
            <a:srgbClr val="434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9E7FBF3-E0EC-AA43-BA23-6E46C1BC546C}"/>
              </a:ext>
            </a:extLst>
          </p:cNvPr>
          <p:cNvCxnSpPr>
            <a:cxnSpLocks/>
          </p:cNvCxnSpPr>
          <p:nvPr/>
        </p:nvCxnSpPr>
        <p:spPr>
          <a:xfrm>
            <a:off x="5924060" y="2209800"/>
            <a:ext cx="0" cy="1676400"/>
          </a:xfrm>
          <a:prstGeom prst="line">
            <a:avLst/>
          </a:prstGeom>
          <a:ln w="38100">
            <a:solidFill>
              <a:srgbClr val="0000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CE07D98A-9E64-A94A-BE8A-5E9D2007CD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2420" y="2590799"/>
            <a:ext cx="3516921" cy="914400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DEC75A20-662E-9E4A-AF65-5EE13A487DB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4580" y="2296290"/>
            <a:ext cx="4114800" cy="158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9956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F4B4D1-987B-F548-8851-6B7FBBE6DF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8000" y="381000"/>
            <a:ext cx="8229600" cy="6392334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35D24AE6-346E-6943-9881-E63E940D4CBC}"/>
              </a:ext>
            </a:extLst>
          </p:cNvPr>
          <p:cNvSpPr>
            <a:spLocks/>
          </p:cNvSpPr>
          <p:nvPr/>
        </p:nvSpPr>
        <p:spPr>
          <a:xfrm rot="5400000">
            <a:off x="6718929" y="-467424"/>
            <a:ext cx="5826648" cy="8356599"/>
          </a:xfrm>
          <a:prstGeom prst="rect">
            <a:avLst/>
          </a:prstGeom>
          <a:gradFill flip="none" rotWithShape="1">
            <a:gsLst>
              <a:gs pos="81000">
                <a:schemeClr val="bg1">
                  <a:lumMod val="36000"/>
                  <a:lumOff val="64000"/>
                  <a:alpha val="0"/>
                </a:schemeClr>
              </a:gs>
              <a:gs pos="98000">
                <a:schemeClr val="bg1">
                  <a:lumMod val="0"/>
                  <a:lumOff val="100000"/>
                  <a:alpha val="9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 dirty="0">
              <a:latin typeface="Helvetica Light" panose="020B0403020202020204" pitchFamily="34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D5E58CC9-50CB-A341-A8AF-0D4ADC11B5D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185" y="1939014"/>
            <a:ext cx="4114800" cy="4114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884ADA8-E0AC-454F-93E6-5F6C27D50BF5}"/>
              </a:ext>
            </a:extLst>
          </p:cNvPr>
          <p:cNvSpPr txBox="1">
            <a:spLocks/>
          </p:cNvSpPr>
          <p:nvPr/>
        </p:nvSpPr>
        <p:spPr>
          <a:xfrm>
            <a:off x="430205" y="1933363"/>
            <a:ext cx="5156775" cy="248534"/>
          </a:xfrm>
          <a:prstGeom prst="rect">
            <a:avLst/>
          </a:prstGeom>
          <a:effectLst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1200" dirty="0">
                <a:solidFill>
                  <a:srgbClr val="000036"/>
                </a:solidFill>
                <a:latin typeface="Helvetica" pitchFamily="2" charset="0"/>
                <a:cs typeface="Futura Medium" panose="020B0602020204020303" pitchFamily="34" charset="-79"/>
              </a:rPr>
              <a:t>Adhésif </a:t>
            </a:r>
            <a:r>
              <a:rPr lang="fr-CA" sz="1200" dirty="0" err="1">
                <a:solidFill>
                  <a:srgbClr val="000036"/>
                </a:solidFill>
                <a:latin typeface="Helvetica" pitchFamily="2" charset="0"/>
                <a:cs typeface="Futura Medium" panose="020B0602020204020303" pitchFamily="34" charset="-79"/>
              </a:rPr>
              <a:t>uréthanique</a:t>
            </a:r>
            <a:r>
              <a:rPr lang="fr-CA" sz="1200" dirty="0">
                <a:solidFill>
                  <a:srgbClr val="000036"/>
                </a:solidFill>
                <a:latin typeface="Helvetica" pitchFamily="2" charset="0"/>
                <a:cs typeface="Futura Medium" panose="020B0602020204020303" pitchFamily="34" charset="-79"/>
              </a:rPr>
              <a:t> à durcissement par humidité pour planchers de bois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BEA06E4-38D7-D743-99D9-6A1B9D616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223" y="1448706"/>
            <a:ext cx="5156775" cy="484774"/>
          </a:xfr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noAutofit/>
          </a:bodyPr>
          <a:lstStyle/>
          <a:p>
            <a:pPr algn="l"/>
            <a:r>
              <a:rPr lang="en-US" sz="3500" b="1" dirty="0">
                <a:solidFill>
                  <a:srgbClr val="000036"/>
                </a:solidFill>
                <a:latin typeface="Helvetica" pitchFamily="2" charset="0"/>
                <a:cs typeface="Futura Medium" panose="020B0602020204020303" pitchFamily="34" charset="-79"/>
              </a:rPr>
              <a:t>EQUALIZER</a:t>
            </a:r>
            <a:r>
              <a:rPr lang="en-US" sz="3500" baseline="30000" dirty="0">
                <a:solidFill>
                  <a:srgbClr val="000036"/>
                </a:solidFill>
                <a:latin typeface="Helvetica" pitchFamily="2" charset="0"/>
                <a:cs typeface="Futura Medium" panose="020B0602020204020303" pitchFamily="34" charset="-79"/>
              </a:rPr>
              <a:t>™</a:t>
            </a:r>
            <a:r>
              <a:rPr lang="en-US" sz="3500" b="1" dirty="0">
                <a:solidFill>
                  <a:srgbClr val="000036"/>
                </a:solidFill>
                <a:latin typeface="Helvetica" pitchFamily="2" charset="0"/>
                <a:cs typeface="Futura Medium" panose="020B0602020204020303" pitchFamily="34" charset="-79"/>
              </a:rPr>
              <a:t> PRO</a:t>
            </a:r>
            <a:endParaRPr lang="en-US" sz="3500" baseline="30000" dirty="0">
              <a:solidFill>
                <a:srgbClr val="000036"/>
              </a:solidFill>
              <a:latin typeface="Helvetica Light" panose="020B0403020202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662E8F9-B3F7-2545-9360-0548F6B2512D}"/>
              </a:ext>
            </a:extLst>
          </p:cNvPr>
          <p:cNvSpPr/>
          <p:nvPr/>
        </p:nvSpPr>
        <p:spPr>
          <a:xfrm>
            <a:off x="0" y="6111240"/>
            <a:ext cx="13817600" cy="1280160"/>
          </a:xfrm>
          <a:prstGeom prst="rect">
            <a:avLst/>
          </a:prstGeom>
          <a:solidFill>
            <a:srgbClr val="000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77050272-3CE0-A448-80FB-C5A60BF61A8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96874" y="6472629"/>
            <a:ext cx="607144" cy="64008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BA98E7FF-73AB-F040-BC32-1FE66BC1E2B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0755" y="6430932"/>
            <a:ext cx="693879" cy="731520"/>
          </a:xfrm>
          <a:prstGeom prst="rect">
            <a:avLst/>
          </a:prstGeom>
        </p:spPr>
      </p:pic>
      <p:sp>
        <p:nvSpPr>
          <p:cNvPr id="74" name="Title 1">
            <a:extLst>
              <a:ext uri="{FF2B5EF4-FFF2-40B4-BE49-F238E27FC236}">
                <a16:creationId xmlns:a16="http://schemas.microsoft.com/office/drawing/2014/main" id="{3578898F-0A7F-DC4A-A9EF-7C276830CA78}"/>
              </a:ext>
            </a:extLst>
          </p:cNvPr>
          <p:cNvSpPr txBox="1">
            <a:spLocks/>
          </p:cNvSpPr>
          <p:nvPr/>
        </p:nvSpPr>
        <p:spPr>
          <a:xfrm>
            <a:off x="3909383" y="7045888"/>
            <a:ext cx="777240" cy="207264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07" dirty="0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*5 lb</a:t>
            </a:r>
          </a:p>
        </p:txBody>
      </p:sp>
      <p:sp>
        <p:nvSpPr>
          <p:cNvPr id="77" name="Title 1">
            <a:extLst>
              <a:ext uri="{FF2B5EF4-FFF2-40B4-BE49-F238E27FC236}">
                <a16:creationId xmlns:a16="http://schemas.microsoft.com/office/drawing/2014/main" id="{7EEE350B-36F4-894D-BAEF-F940B7BA86C0}"/>
              </a:ext>
            </a:extLst>
          </p:cNvPr>
          <p:cNvSpPr txBox="1">
            <a:spLocks/>
          </p:cNvSpPr>
          <p:nvPr/>
        </p:nvSpPr>
        <p:spPr>
          <a:xfrm>
            <a:off x="2170303" y="7045888"/>
            <a:ext cx="777240" cy="207264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07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5-9</a:t>
            </a:r>
            <a:endParaRPr lang="fr-CA" sz="680">
              <a:solidFill>
                <a:schemeClr val="bg1"/>
              </a:solidFill>
              <a:latin typeface="Helvetica" pitchFamily="2" charset="0"/>
              <a:cs typeface="Futura Medium" panose="020B0602020204020303" pitchFamily="34" charset="-79"/>
            </a:endParaRP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3DD2F9F0-0BA6-A848-BCE9-C8CA32B3C0C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8717" y="6540406"/>
            <a:ext cx="520411" cy="548640"/>
          </a:xfrm>
          <a:prstGeom prst="rect">
            <a:avLst/>
          </a:prstGeom>
        </p:spPr>
      </p:pic>
      <p:sp>
        <p:nvSpPr>
          <p:cNvPr id="80" name="Title 1">
            <a:extLst>
              <a:ext uri="{FF2B5EF4-FFF2-40B4-BE49-F238E27FC236}">
                <a16:creationId xmlns:a16="http://schemas.microsoft.com/office/drawing/2014/main" id="{E93C3907-13A9-CD47-AA91-E6D0D262534E}"/>
              </a:ext>
            </a:extLst>
          </p:cNvPr>
          <p:cNvSpPr txBox="1">
            <a:spLocks/>
          </p:cNvSpPr>
          <p:nvPr/>
        </p:nvSpPr>
        <p:spPr>
          <a:xfrm>
            <a:off x="431223" y="7045888"/>
            <a:ext cx="777240" cy="207264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07" dirty="0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75 %</a:t>
            </a:r>
            <a:endParaRPr lang="fr-CA" sz="680" dirty="0">
              <a:solidFill>
                <a:schemeClr val="bg1"/>
              </a:solidFill>
              <a:latin typeface="Helvetica" pitchFamily="2" charset="0"/>
              <a:cs typeface="Futura Medium" panose="020B0602020204020303" pitchFamily="34" charset="-79"/>
            </a:endParaRP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5DCD28BD-896B-2848-A0F4-66DAE641380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586" y="6452558"/>
            <a:ext cx="650514" cy="685800"/>
          </a:xfrm>
          <a:prstGeom prst="rect">
            <a:avLst/>
          </a:prstGeom>
        </p:spPr>
      </p:pic>
      <p:sp>
        <p:nvSpPr>
          <p:cNvPr id="83" name="Title 1">
            <a:extLst>
              <a:ext uri="{FF2B5EF4-FFF2-40B4-BE49-F238E27FC236}">
                <a16:creationId xmlns:a16="http://schemas.microsoft.com/office/drawing/2014/main" id="{302D323A-89DE-B84B-A6F4-F825E2F504E3}"/>
              </a:ext>
            </a:extLst>
          </p:cNvPr>
          <p:cNvSpPr txBox="1">
            <a:spLocks/>
          </p:cNvSpPr>
          <p:nvPr/>
        </p:nvSpPr>
        <p:spPr>
          <a:xfrm>
            <a:off x="12604785" y="7045888"/>
            <a:ext cx="777240" cy="207264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07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12 heures</a:t>
            </a:r>
          </a:p>
        </p:txBody>
      </p:sp>
      <p:sp>
        <p:nvSpPr>
          <p:cNvPr id="86" name="Title 1">
            <a:extLst>
              <a:ext uri="{FF2B5EF4-FFF2-40B4-BE49-F238E27FC236}">
                <a16:creationId xmlns:a16="http://schemas.microsoft.com/office/drawing/2014/main" id="{BFB16772-7DE0-B74D-A46A-65B8A439A121}"/>
              </a:ext>
            </a:extLst>
          </p:cNvPr>
          <p:cNvSpPr txBox="1">
            <a:spLocks/>
          </p:cNvSpPr>
          <p:nvPr/>
        </p:nvSpPr>
        <p:spPr>
          <a:xfrm>
            <a:off x="5648463" y="7045888"/>
            <a:ext cx="777240" cy="207264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07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10 min</a:t>
            </a: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F4FB5F98-3D58-C442-A849-3B7F4F8F69B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76261" y="6509210"/>
            <a:ext cx="520411" cy="548640"/>
          </a:xfrm>
          <a:prstGeom prst="rect">
            <a:avLst/>
          </a:prstGeom>
        </p:spPr>
      </p:pic>
      <p:sp>
        <p:nvSpPr>
          <p:cNvPr id="89" name="Title 1">
            <a:extLst>
              <a:ext uri="{FF2B5EF4-FFF2-40B4-BE49-F238E27FC236}">
                <a16:creationId xmlns:a16="http://schemas.microsoft.com/office/drawing/2014/main" id="{168CE35B-2B08-2C4E-B22D-37550D3A2656}"/>
              </a:ext>
            </a:extLst>
          </p:cNvPr>
          <p:cNvSpPr txBox="1">
            <a:spLocks/>
          </p:cNvSpPr>
          <p:nvPr/>
        </p:nvSpPr>
        <p:spPr>
          <a:xfrm>
            <a:off x="10865703" y="7045888"/>
            <a:ext cx="777240" cy="207264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07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4 heures</a:t>
            </a:r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5F1C002D-DC23-034C-A0E4-DD93300CAFD3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57968" y="6585664"/>
            <a:ext cx="392709" cy="414011"/>
          </a:xfrm>
          <a:prstGeom prst="rect">
            <a:avLst/>
          </a:prstGeom>
        </p:spPr>
      </p:pic>
      <p:sp>
        <p:nvSpPr>
          <p:cNvPr id="92" name="Title 1">
            <a:extLst>
              <a:ext uri="{FF2B5EF4-FFF2-40B4-BE49-F238E27FC236}">
                <a16:creationId xmlns:a16="http://schemas.microsoft.com/office/drawing/2014/main" id="{5109D0EA-E239-6342-84D8-D9DE784FC3A0}"/>
              </a:ext>
            </a:extLst>
          </p:cNvPr>
          <p:cNvSpPr txBox="1">
            <a:spLocks/>
          </p:cNvSpPr>
          <p:nvPr/>
        </p:nvSpPr>
        <p:spPr>
          <a:xfrm>
            <a:off x="7387543" y="7045888"/>
            <a:ext cx="777240" cy="207264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07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45-60 min</a:t>
            </a:r>
          </a:p>
        </p:txBody>
      </p:sp>
      <p:sp>
        <p:nvSpPr>
          <p:cNvPr id="94" name="Title 1">
            <a:extLst>
              <a:ext uri="{FF2B5EF4-FFF2-40B4-BE49-F238E27FC236}">
                <a16:creationId xmlns:a16="http://schemas.microsoft.com/office/drawing/2014/main" id="{0CD90184-2D2B-AC4C-9B0C-634A0D1820E4}"/>
              </a:ext>
            </a:extLst>
          </p:cNvPr>
          <p:cNvSpPr txBox="1">
            <a:spLocks/>
          </p:cNvSpPr>
          <p:nvPr/>
        </p:nvSpPr>
        <p:spPr>
          <a:xfrm>
            <a:off x="9126623" y="7045888"/>
            <a:ext cx="777240" cy="207264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07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24 heures</a:t>
            </a:r>
          </a:p>
        </p:txBody>
      </p:sp>
      <p:sp>
        <p:nvSpPr>
          <p:cNvPr id="95" name="Title 1">
            <a:extLst>
              <a:ext uri="{FF2B5EF4-FFF2-40B4-BE49-F238E27FC236}">
                <a16:creationId xmlns:a16="http://schemas.microsoft.com/office/drawing/2014/main" id="{D59CC8F9-F138-0A48-8F24-B9EAE909ECEE}"/>
              </a:ext>
            </a:extLst>
          </p:cNvPr>
          <p:cNvSpPr txBox="1">
            <a:spLocks/>
          </p:cNvSpPr>
          <p:nvPr/>
        </p:nvSpPr>
        <p:spPr>
          <a:xfrm>
            <a:off x="6169943" y="7486227"/>
            <a:ext cx="7566023" cy="2679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907" dirty="0">
                <a:solidFill>
                  <a:srgbClr val="000036"/>
                </a:solidFill>
                <a:latin typeface="Helvetica Light" panose="020B0403020202020204" pitchFamily="34" charset="0"/>
              </a:rPr>
              <a:t>*This product does not provide moisture protection</a:t>
            </a:r>
          </a:p>
        </p:txBody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id="{5F3F74C2-4B82-C04F-9100-22313A6E035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11598" y="6509210"/>
            <a:ext cx="520411" cy="548640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FC26A61C-2E6B-9741-8EE5-966B5E09E4E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50152" y="6509210"/>
            <a:ext cx="520411" cy="548640"/>
          </a:xfrm>
          <a:prstGeom prst="rect">
            <a:avLst/>
          </a:prstGeom>
        </p:spPr>
      </p:pic>
      <p:sp>
        <p:nvSpPr>
          <p:cNvPr id="37" name="Parallelogram 36">
            <a:extLst>
              <a:ext uri="{FF2B5EF4-FFF2-40B4-BE49-F238E27FC236}">
                <a16:creationId xmlns:a16="http://schemas.microsoft.com/office/drawing/2014/main" id="{2E7DAF09-F2A3-7540-A85D-8090D528B61B}"/>
              </a:ext>
            </a:extLst>
          </p:cNvPr>
          <p:cNvSpPr/>
          <p:nvPr/>
        </p:nvSpPr>
        <p:spPr>
          <a:xfrm>
            <a:off x="4234" y="-1"/>
            <a:ext cx="13813366" cy="882269"/>
          </a:xfrm>
          <a:prstGeom prst="parallelogram">
            <a:avLst>
              <a:gd name="adj" fmla="val 0"/>
            </a:avLst>
          </a:prstGeom>
          <a:solidFill>
            <a:srgbClr val="E13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  <a:highlight>
                <a:srgbClr val="00FF00"/>
              </a:highlight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DE3E05D-48C7-AD40-9222-B7E29C3FCDB9}"/>
              </a:ext>
            </a:extLst>
          </p:cNvPr>
          <p:cNvSpPr txBox="1"/>
          <p:nvPr/>
        </p:nvSpPr>
        <p:spPr>
          <a:xfrm>
            <a:off x="128628" y="202606"/>
            <a:ext cx="10918741" cy="47705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r-CA" sz="3500" b="1">
                <a:solidFill>
                  <a:schemeClr val="bg1"/>
                </a:solidFill>
                <a:latin typeface="Helvetica" pitchFamily="2" charset="0"/>
              </a:rPr>
              <a:t> PRODUITS ADHÉSIFS BRUCE</a:t>
            </a:r>
            <a:r>
              <a:rPr lang="fr-CA" sz="3500" baseline="30000">
                <a:solidFill>
                  <a:schemeClr val="bg1"/>
                </a:solidFill>
                <a:latin typeface="Helvetica" pitchFamily="2" charset="0"/>
              </a:rPr>
              <a:t>®</a:t>
            </a:r>
            <a:endParaRPr lang="fr-CA" sz="3500" b="1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39" name="Parallelogram 38">
            <a:extLst>
              <a:ext uri="{FF2B5EF4-FFF2-40B4-BE49-F238E27FC236}">
                <a16:creationId xmlns:a16="http://schemas.microsoft.com/office/drawing/2014/main" id="{8AB8F00C-4E92-AA43-A3BB-935137239B11}"/>
              </a:ext>
            </a:extLst>
          </p:cNvPr>
          <p:cNvSpPr/>
          <p:nvPr/>
        </p:nvSpPr>
        <p:spPr>
          <a:xfrm>
            <a:off x="10978302" y="-1"/>
            <a:ext cx="3121801" cy="1101673"/>
          </a:xfrm>
          <a:prstGeom prst="parallelogram">
            <a:avLst/>
          </a:prstGeom>
          <a:solidFill>
            <a:srgbClr val="464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/>
          </a:p>
        </p:txBody>
      </p:sp>
      <p:pic>
        <p:nvPicPr>
          <p:cNvPr id="40" name="Picture 39" descr="A picture containing drawing&#10;&#10;Description automatically generated">
            <a:extLst>
              <a:ext uri="{FF2B5EF4-FFF2-40B4-BE49-F238E27FC236}">
                <a16:creationId xmlns:a16="http://schemas.microsoft.com/office/drawing/2014/main" id="{B5C66F6C-EA59-CB45-AB89-7177C0E8AE2E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2634" y="152400"/>
            <a:ext cx="2383536" cy="920970"/>
          </a:xfrm>
          <a:prstGeom prst="rect">
            <a:avLst/>
          </a:prstGeom>
        </p:spPr>
      </p:pic>
      <p:sp>
        <p:nvSpPr>
          <p:cNvPr id="41" name="Title 1">
            <a:extLst>
              <a:ext uri="{FF2B5EF4-FFF2-40B4-BE49-F238E27FC236}">
                <a16:creationId xmlns:a16="http://schemas.microsoft.com/office/drawing/2014/main" id="{E2C5DE64-FBDC-FB43-AA42-087BEEECB920}"/>
              </a:ext>
            </a:extLst>
          </p:cNvPr>
          <p:cNvSpPr txBox="1">
            <a:spLocks/>
          </p:cNvSpPr>
          <p:nvPr/>
        </p:nvSpPr>
        <p:spPr>
          <a:xfrm>
            <a:off x="2170925" y="6248400"/>
            <a:ext cx="777240" cy="310896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07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pH</a:t>
            </a: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7DCBE163-2D91-1446-AB4C-D8496DF7072E}"/>
              </a:ext>
            </a:extLst>
          </p:cNvPr>
          <p:cNvSpPr txBox="1">
            <a:spLocks/>
          </p:cNvSpPr>
          <p:nvPr/>
        </p:nvSpPr>
        <p:spPr>
          <a:xfrm>
            <a:off x="3910627" y="6248400"/>
            <a:ext cx="777240" cy="310896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07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Taux d’émission de vapeur d’eau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0D3C7824-52B3-F14F-A159-902268A98BB6}"/>
              </a:ext>
            </a:extLst>
          </p:cNvPr>
          <p:cNvSpPr txBox="1">
            <a:spLocks/>
          </p:cNvSpPr>
          <p:nvPr/>
        </p:nvSpPr>
        <p:spPr>
          <a:xfrm>
            <a:off x="431223" y="6248400"/>
            <a:ext cx="777240" cy="310896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07" dirty="0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Humidité relative</a:t>
            </a:r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3E044238-40BB-9243-885C-3861345BA0C2}"/>
              </a:ext>
            </a:extLst>
          </p:cNvPr>
          <p:cNvSpPr txBox="1">
            <a:spLocks/>
          </p:cNvSpPr>
          <p:nvPr/>
        </p:nvSpPr>
        <p:spPr>
          <a:xfrm>
            <a:off x="12609137" y="6248400"/>
            <a:ext cx="777240" cy="310896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07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CIRCULATION DENSE</a:t>
            </a: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5FC9A5EF-247F-A146-8C2A-4EF4B2567A80}"/>
              </a:ext>
            </a:extLst>
          </p:cNvPr>
          <p:cNvSpPr txBox="1">
            <a:spLocks/>
          </p:cNvSpPr>
          <p:nvPr/>
        </p:nvSpPr>
        <p:spPr>
          <a:xfrm>
            <a:off x="5613400" y="6248400"/>
            <a:ext cx="843803" cy="310896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07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TEMPS </a:t>
            </a:r>
          </a:p>
          <a:p>
            <a:pPr algn="ctr"/>
            <a:r>
              <a:rPr lang="fr-CA" sz="907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D’OUVERTURE</a:t>
            </a:r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9250B956-4FA7-AF45-9BBA-915449FA7A63}"/>
              </a:ext>
            </a:extLst>
          </p:cNvPr>
          <p:cNvSpPr txBox="1">
            <a:spLocks/>
          </p:cNvSpPr>
          <p:nvPr/>
        </p:nvSpPr>
        <p:spPr>
          <a:xfrm>
            <a:off x="10869435" y="6248400"/>
            <a:ext cx="777240" cy="310896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07" dirty="0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CIRCULATION LÉGÈRE</a:t>
            </a: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D09AFD4D-69A6-6543-9A72-54C41C052B20}"/>
              </a:ext>
            </a:extLst>
          </p:cNvPr>
          <p:cNvSpPr txBox="1">
            <a:spLocks/>
          </p:cNvSpPr>
          <p:nvPr/>
        </p:nvSpPr>
        <p:spPr>
          <a:xfrm>
            <a:off x="7390031" y="6248400"/>
            <a:ext cx="777240" cy="310896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07" dirty="0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TEMPS DE</a:t>
            </a:r>
          </a:p>
          <a:p>
            <a:pPr algn="ctr"/>
            <a:r>
              <a:rPr lang="fr-CA" sz="907" dirty="0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TRAVAIL</a:t>
            </a: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01C2703A-A871-D544-8DED-836C9813CECE}"/>
              </a:ext>
            </a:extLst>
          </p:cNvPr>
          <p:cNvSpPr txBox="1">
            <a:spLocks/>
          </p:cNvSpPr>
          <p:nvPr/>
        </p:nvSpPr>
        <p:spPr>
          <a:xfrm>
            <a:off x="9042400" y="6248400"/>
            <a:ext cx="964620" cy="310896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07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TEMPS DE </a:t>
            </a:r>
          </a:p>
          <a:p>
            <a:pPr algn="ctr"/>
            <a:r>
              <a:rPr lang="fr-CA" sz="907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DURCISSEMENT</a:t>
            </a:r>
          </a:p>
        </p:txBody>
      </p:sp>
    </p:spTree>
    <p:extLst>
      <p:ext uri="{BB962C8B-B14F-4D97-AF65-F5344CB8AC3E}">
        <p14:creationId xmlns:p14="http://schemas.microsoft.com/office/powerpoint/2010/main" val="8389461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D5E58CC9-50CB-A341-A8AF-0D4ADC11B5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185" y="1939014"/>
            <a:ext cx="4114800" cy="4114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884ADA8-E0AC-454F-93E6-5F6C27D50BF5}"/>
              </a:ext>
            </a:extLst>
          </p:cNvPr>
          <p:cNvSpPr txBox="1">
            <a:spLocks/>
          </p:cNvSpPr>
          <p:nvPr/>
        </p:nvSpPr>
        <p:spPr>
          <a:xfrm>
            <a:off x="430205" y="1933363"/>
            <a:ext cx="5156775" cy="248534"/>
          </a:xfrm>
          <a:prstGeom prst="rect">
            <a:avLst/>
          </a:prstGeom>
          <a:effectLst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1200" dirty="0">
                <a:solidFill>
                  <a:srgbClr val="000036"/>
                </a:solidFill>
                <a:latin typeface="Helvetica" pitchFamily="2" charset="0"/>
                <a:cs typeface="Futura Medium" panose="020B0602020204020303" pitchFamily="34" charset="-79"/>
              </a:rPr>
              <a:t>Adhésif </a:t>
            </a:r>
            <a:r>
              <a:rPr lang="fr-CA" sz="1200" dirty="0" err="1">
                <a:solidFill>
                  <a:srgbClr val="000036"/>
                </a:solidFill>
                <a:latin typeface="Helvetica" pitchFamily="2" charset="0"/>
                <a:cs typeface="Futura Medium" panose="020B0602020204020303" pitchFamily="34" charset="-79"/>
              </a:rPr>
              <a:t>uréthanique</a:t>
            </a:r>
            <a:r>
              <a:rPr lang="fr-CA" sz="1200" dirty="0">
                <a:solidFill>
                  <a:srgbClr val="000036"/>
                </a:solidFill>
                <a:latin typeface="Helvetica" pitchFamily="2" charset="0"/>
                <a:cs typeface="Futura Medium" panose="020B0602020204020303" pitchFamily="34" charset="-79"/>
              </a:rPr>
              <a:t> à durcissement par humidité pour planchers de bois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BEA06E4-38D7-D743-99D9-6A1B9D616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223" y="1448706"/>
            <a:ext cx="5156775" cy="484774"/>
          </a:xfr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noAutofit/>
          </a:bodyPr>
          <a:lstStyle/>
          <a:p>
            <a:pPr algn="l"/>
            <a:r>
              <a:rPr lang="fr-CA" sz="3500" b="1">
                <a:solidFill>
                  <a:srgbClr val="000036"/>
                </a:solidFill>
                <a:latin typeface="Helvetica" pitchFamily="2" charset="0"/>
                <a:cs typeface="Futura Medium" panose="020B0602020204020303" pitchFamily="34" charset="-79"/>
              </a:rPr>
              <a:t>EQUALIZER</a:t>
            </a:r>
            <a:r>
              <a:rPr lang="fr-CA" sz="3500" baseline="30000">
                <a:solidFill>
                  <a:srgbClr val="000036"/>
                </a:solidFill>
                <a:latin typeface="Helvetica" pitchFamily="2" charset="0"/>
                <a:cs typeface="Futura Medium" panose="020B0602020204020303" pitchFamily="34" charset="-79"/>
              </a:rPr>
              <a:t>™</a:t>
            </a:r>
            <a:r>
              <a:rPr lang="fr-CA" sz="3500" b="1">
                <a:solidFill>
                  <a:srgbClr val="000036"/>
                </a:solidFill>
                <a:latin typeface="Helvetica" pitchFamily="2" charset="0"/>
                <a:cs typeface="Futura Medium" panose="020B0602020204020303" pitchFamily="34" charset="-79"/>
              </a:rPr>
              <a:t> PRO</a:t>
            </a:r>
            <a:endParaRPr lang="fr-CA" sz="3500" baseline="30000">
              <a:solidFill>
                <a:srgbClr val="000036"/>
              </a:solidFill>
              <a:latin typeface="Helvetica Light" panose="020B0403020202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662E8F9-B3F7-2545-9360-0548F6B2512D}"/>
              </a:ext>
            </a:extLst>
          </p:cNvPr>
          <p:cNvSpPr/>
          <p:nvPr/>
        </p:nvSpPr>
        <p:spPr>
          <a:xfrm>
            <a:off x="0" y="6137014"/>
            <a:ext cx="13817600" cy="1280160"/>
          </a:xfrm>
          <a:prstGeom prst="rect">
            <a:avLst/>
          </a:prstGeom>
          <a:solidFill>
            <a:srgbClr val="000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77050272-3CE0-A448-80FB-C5A60BF61A8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96874" y="6472629"/>
            <a:ext cx="607144" cy="64008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BA98E7FF-73AB-F040-BC32-1FE66BC1E2B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0755" y="6430932"/>
            <a:ext cx="693879" cy="73152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3DD2F9F0-0BA6-A848-BCE9-C8CA32B3C0C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8717" y="6540406"/>
            <a:ext cx="520411" cy="548640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5DCD28BD-896B-2848-A0F4-66DAE641380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586" y="6452558"/>
            <a:ext cx="650514" cy="685800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F4FB5F98-3D58-C442-A849-3B7F4F8F69B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76261" y="6509210"/>
            <a:ext cx="520411" cy="548640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5F1C002D-DC23-034C-A0E4-DD93300CAFD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57968" y="6585664"/>
            <a:ext cx="392709" cy="414011"/>
          </a:xfrm>
          <a:prstGeom prst="rect">
            <a:avLst/>
          </a:prstGeom>
        </p:spPr>
      </p:pic>
      <p:sp>
        <p:nvSpPr>
          <p:cNvPr id="95" name="Title 1">
            <a:extLst>
              <a:ext uri="{FF2B5EF4-FFF2-40B4-BE49-F238E27FC236}">
                <a16:creationId xmlns:a16="http://schemas.microsoft.com/office/drawing/2014/main" id="{D59CC8F9-F138-0A48-8F24-B9EAE909ECEE}"/>
              </a:ext>
            </a:extLst>
          </p:cNvPr>
          <p:cNvSpPr txBox="1">
            <a:spLocks/>
          </p:cNvSpPr>
          <p:nvPr/>
        </p:nvSpPr>
        <p:spPr>
          <a:xfrm>
            <a:off x="6169943" y="7486227"/>
            <a:ext cx="7566023" cy="2679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CA" sz="907">
                <a:solidFill>
                  <a:srgbClr val="000036"/>
                </a:solidFill>
                <a:latin typeface="Helvetica Light" panose="020B0403020202020204" pitchFamily="34" charset="0"/>
              </a:rPr>
              <a:t>*Ce produit ne protège pas contre l’humidité</a:t>
            </a:r>
          </a:p>
        </p:txBody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id="{5F3F74C2-4B82-C04F-9100-22313A6E035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11598" y="6509210"/>
            <a:ext cx="520411" cy="548640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FC26A61C-2E6B-9741-8EE5-966B5E09E4E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50152" y="6509210"/>
            <a:ext cx="520411" cy="548640"/>
          </a:xfrm>
          <a:prstGeom prst="rect">
            <a:avLst/>
          </a:prstGeom>
        </p:spPr>
      </p:pic>
      <p:sp>
        <p:nvSpPr>
          <p:cNvPr id="37" name="Title 1">
            <a:extLst>
              <a:ext uri="{FF2B5EF4-FFF2-40B4-BE49-F238E27FC236}">
                <a16:creationId xmlns:a16="http://schemas.microsoft.com/office/drawing/2014/main" id="{B178D0D4-E811-2C4A-8CDE-B5224077DEF5}"/>
              </a:ext>
            </a:extLst>
          </p:cNvPr>
          <p:cNvSpPr txBox="1">
            <a:spLocks/>
          </p:cNvSpPr>
          <p:nvPr/>
        </p:nvSpPr>
        <p:spPr>
          <a:xfrm>
            <a:off x="9118600" y="1638250"/>
            <a:ext cx="4125631" cy="1546141"/>
          </a:xfrm>
          <a:prstGeom prst="rect">
            <a:avLst/>
          </a:prstGeom>
        </p:spPr>
        <p:txBody>
          <a:bodyPr vert="horz" lIns="0" tIns="0" rIns="0" bIns="0" numCol="1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36538" indent="-236538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600" dirty="0">
                <a:solidFill>
                  <a:srgbClr val="000036"/>
                </a:solidFill>
                <a:latin typeface="Helvetica Light" panose="020B0403020202020204" pitchFamily="34" charset="0"/>
              </a:rPr>
              <a:t>Liaison élastomère forte</a:t>
            </a:r>
          </a:p>
          <a:p>
            <a:pPr marL="236538" indent="-236538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600" dirty="0">
                <a:solidFill>
                  <a:srgbClr val="000036"/>
                </a:solidFill>
                <a:latin typeface="Helvetica Light" panose="020B0403020202020204" pitchFamily="34" charset="0"/>
              </a:rPr>
              <a:t>Prise rapide</a:t>
            </a:r>
          </a:p>
          <a:p>
            <a:pPr marL="236538" indent="-236538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600" dirty="0">
                <a:solidFill>
                  <a:srgbClr val="000036"/>
                </a:solidFill>
                <a:latin typeface="Helvetica Light" panose="020B0403020202020204" pitchFamily="34" charset="0"/>
              </a:rPr>
              <a:t>Formule anti-affaissement</a:t>
            </a:r>
          </a:p>
          <a:p>
            <a:pPr marL="236538" indent="-236538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600" dirty="0">
                <a:solidFill>
                  <a:srgbClr val="000036"/>
                </a:solidFill>
                <a:latin typeface="Helvetica Light" panose="020B0403020202020204" pitchFamily="34" charset="0"/>
              </a:rPr>
              <a:t>Installation facile</a:t>
            </a:r>
          </a:p>
          <a:p>
            <a:pPr marL="236538" indent="-236538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600" dirty="0">
                <a:solidFill>
                  <a:srgbClr val="000036"/>
                </a:solidFill>
                <a:latin typeface="Helvetica Light" panose="020B0403020202020204" pitchFamily="34" charset="0"/>
              </a:rPr>
              <a:t>Faible teneur en COV, faible odeur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11C4808-E911-F644-9F23-BACEBC1B2DD2}"/>
              </a:ext>
            </a:extLst>
          </p:cNvPr>
          <p:cNvSpPr txBox="1"/>
          <p:nvPr/>
        </p:nvSpPr>
        <p:spPr>
          <a:xfrm>
            <a:off x="6604002" y="1622240"/>
            <a:ext cx="1777624" cy="157816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CA" sz="2267" b="1" dirty="0">
                <a:solidFill>
                  <a:srgbClr val="000036"/>
                </a:solidFill>
                <a:latin typeface="Helvetica" pitchFamily="2" charset="0"/>
              </a:rPr>
              <a:t>AVANTAGES 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71FF692-FE4B-314C-A6D6-D12AA28ADFF1}"/>
              </a:ext>
            </a:extLst>
          </p:cNvPr>
          <p:cNvCxnSpPr>
            <a:cxnSpLocks/>
          </p:cNvCxnSpPr>
          <p:nvPr/>
        </p:nvCxnSpPr>
        <p:spPr>
          <a:xfrm>
            <a:off x="8734815" y="1954120"/>
            <a:ext cx="0" cy="914400"/>
          </a:xfrm>
          <a:prstGeom prst="line">
            <a:avLst/>
          </a:prstGeom>
          <a:ln w="38100">
            <a:solidFill>
              <a:srgbClr val="0000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itle 1">
            <a:extLst>
              <a:ext uri="{FF2B5EF4-FFF2-40B4-BE49-F238E27FC236}">
                <a16:creationId xmlns:a16="http://schemas.microsoft.com/office/drawing/2014/main" id="{A955388C-C0E6-D24E-B3AE-0B60DFB19870}"/>
              </a:ext>
            </a:extLst>
          </p:cNvPr>
          <p:cNvSpPr txBox="1">
            <a:spLocks/>
          </p:cNvSpPr>
          <p:nvPr/>
        </p:nvSpPr>
        <p:spPr>
          <a:xfrm>
            <a:off x="9114221" y="3898631"/>
            <a:ext cx="4125631" cy="1218293"/>
          </a:xfrm>
          <a:prstGeom prst="rect">
            <a:avLst/>
          </a:prstGeom>
        </p:spPr>
        <p:txBody>
          <a:bodyPr vert="horz" lIns="0" tIns="0" rIns="0" bIns="0" numCol="1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36538" indent="-236538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600">
                <a:solidFill>
                  <a:srgbClr val="000036"/>
                </a:solidFill>
                <a:latin typeface="Helvetica Light" panose="020B0403020202020204" pitchFamily="34" charset="0"/>
              </a:rPr>
              <a:t>Bois franc (composite, parquet, massif)</a:t>
            </a:r>
          </a:p>
          <a:p>
            <a:pPr marL="236538" indent="-236538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600">
                <a:solidFill>
                  <a:srgbClr val="000036"/>
                </a:solidFill>
                <a:latin typeface="Helvetica Light" panose="020B0403020202020204" pitchFamily="34" charset="0"/>
              </a:rPr>
              <a:t>Caoutchouc recyclé</a:t>
            </a:r>
          </a:p>
          <a:p>
            <a:pPr marL="236538" indent="-236538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600">
                <a:solidFill>
                  <a:srgbClr val="000036"/>
                </a:solidFill>
                <a:latin typeface="Helvetica Light" panose="020B0403020202020204" pitchFamily="34" charset="0"/>
              </a:rPr>
              <a:t>Planchers de liège</a:t>
            </a:r>
          </a:p>
          <a:p>
            <a:pPr marL="236538" indent="-236538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600">
                <a:solidFill>
                  <a:srgbClr val="000036"/>
                </a:solidFill>
                <a:latin typeface="Helvetica Light" panose="020B0403020202020204" pitchFamily="34" charset="0"/>
              </a:rPr>
              <a:t>Bambou (non tissé)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C997798-B4F1-1B4B-8282-06267A296B34}"/>
              </a:ext>
            </a:extLst>
          </p:cNvPr>
          <p:cNvSpPr txBox="1"/>
          <p:nvPr/>
        </p:nvSpPr>
        <p:spPr>
          <a:xfrm>
            <a:off x="6457203" y="3718697"/>
            <a:ext cx="1920044" cy="157816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CA" sz="2267" b="1">
                <a:solidFill>
                  <a:srgbClr val="000036"/>
                </a:solidFill>
                <a:latin typeface="Helvetica" pitchFamily="2" charset="0"/>
              </a:rPr>
              <a:t>TYPES DE PLANCHERS APPROUVÉS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3E85B6B-948C-4A49-B81C-39EFB410B944}"/>
              </a:ext>
            </a:extLst>
          </p:cNvPr>
          <p:cNvCxnSpPr>
            <a:cxnSpLocks/>
          </p:cNvCxnSpPr>
          <p:nvPr/>
        </p:nvCxnSpPr>
        <p:spPr>
          <a:xfrm flipH="1">
            <a:off x="8734815" y="4050577"/>
            <a:ext cx="4379" cy="914400"/>
          </a:xfrm>
          <a:prstGeom prst="line">
            <a:avLst/>
          </a:prstGeom>
          <a:ln w="38100">
            <a:solidFill>
              <a:srgbClr val="0000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Parallelogram 48">
            <a:extLst>
              <a:ext uri="{FF2B5EF4-FFF2-40B4-BE49-F238E27FC236}">
                <a16:creationId xmlns:a16="http://schemas.microsoft.com/office/drawing/2014/main" id="{CC4CE91D-303A-EE4C-9823-72883F1BAF86}"/>
              </a:ext>
            </a:extLst>
          </p:cNvPr>
          <p:cNvSpPr/>
          <p:nvPr/>
        </p:nvSpPr>
        <p:spPr>
          <a:xfrm>
            <a:off x="10060874" y="5334455"/>
            <a:ext cx="3239510" cy="419140"/>
          </a:xfrm>
          <a:prstGeom prst="parallelogram">
            <a:avLst>
              <a:gd name="adj" fmla="val 0"/>
            </a:avLst>
          </a:prstGeom>
          <a:solidFill>
            <a:srgbClr val="E3393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000">
              <a:solidFill>
                <a:srgbClr val="79B372"/>
              </a:solidFill>
              <a:highlight>
                <a:srgbClr val="00FF00"/>
              </a:highlight>
              <a:latin typeface="Helvetica Light" panose="020B0403020202020204" pitchFamily="34" charset="0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B13BB3F5-5E11-6E47-A417-2369D1CD6BFA}"/>
              </a:ext>
            </a:extLst>
          </p:cNvPr>
          <p:cNvPicPr>
            <a:picLocks noChangeAspect="1"/>
          </p:cNvPicPr>
          <p:nvPr/>
        </p:nvPicPr>
        <p:blipFill>
          <a:blip r:embed="rId10">
            <a:biLevel thresh="25000"/>
          </a:blip>
          <a:stretch>
            <a:fillRect/>
          </a:stretch>
        </p:blipFill>
        <p:spPr>
          <a:xfrm>
            <a:off x="10414000" y="5436603"/>
            <a:ext cx="310896" cy="207264"/>
          </a:xfrm>
          <a:prstGeom prst="rect">
            <a:avLst/>
          </a:prstGeom>
        </p:spPr>
      </p:pic>
      <p:sp>
        <p:nvSpPr>
          <p:cNvPr id="52" name="Parallelogram 51">
            <a:extLst>
              <a:ext uri="{FF2B5EF4-FFF2-40B4-BE49-F238E27FC236}">
                <a16:creationId xmlns:a16="http://schemas.microsoft.com/office/drawing/2014/main" id="{30C13D1F-D567-F34E-AF99-B7A1F9859996}"/>
              </a:ext>
            </a:extLst>
          </p:cNvPr>
          <p:cNvSpPr/>
          <p:nvPr/>
        </p:nvSpPr>
        <p:spPr>
          <a:xfrm>
            <a:off x="4234" y="-1"/>
            <a:ext cx="13813366" cy="882269"/>
          </a:xfrm>
          <a:prstGeom prst="parallelogram">
            <a:avLst>
              <a:gd name="adj" fmla="val 0"/>
            </a:avLst>
          </a:prstGeom>
          <a:solidFill>
            <a:srgbClr val="E13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accent5">
                  <a:lumMod val="60000"/>
                  <a:lumOff val="40000"/>
                </a:schemeClr>
              </a:solidFill>
              <a:highlight>
                <a:srgbClr val="00FF00"/>
              </a:highlight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FDDD95F-E4B9-4A4C-B8AD-E17241A2CCD5}"/>
              </a:ext>
            </a:extLst>
          </p:cNvPr>
          <p:cNvSpPr txBox="1"/>
          <p:nvPr/>
        </p:nvSpPr>
        <p:spPr>
          <a:xfrm>
            <a:off x="128628" y="202606"/>
            <a:ext cx="10918741" cy="47705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r-CA" sz="3500" b="1">
                <a:solidFill>
                  <a:schemeClr val="bg1"/>
                </a:solidFill>
                <a:latin typeface="Helvetica" pitchFamily="2" charset="0"/>
              </a:rPr>
              <a:t> PRODUITS ADHÉSIFS BRUCE</a:t>
            </a:r>
            <a:r>
              <a:rPr lang="fr-CA" sz="3500" baseline="30000">
                <a:solidFill>
                  <a:schemeClr val="bg1"/>
                </a:solidFill>
                <a:latin typeface="Helvetica" pitchFamily="2" charset="0"/>
              </a:rPr>
              <a:t>®</a:t>
            </a:r>
            <a:endParaRPr lang="fr-CA" sz="3500" b="1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54" name="Parallelogram 53">
            <a:extLst>
              <a:ext uri="{FF2B5EF4-FFF2-40B4-BE49-F238E27FC236}">
                <a16:creationId xmlns:a16="http://schemas.microsoft.com/office/drawing/2014/main" id="{E9F7E484-923E-8B46-AB70-37D1D621D6B3}"/>
              </a:ext>
            </a:extLst>
          </p:cNvPr>
          <p:cNvSpPr/>
          <p:nvPr/>
        </p:nvSpPr>
        <p:spPr>
          <a:xfrm>
            <a:off x="10978302" y="-1"/>
            <a:ext cx="3121801" cy="1101673"/>
          </a:xfrm>
          <a:prstGeom prst="parallelogram">
            <a:avLst/>
          </a:prstGeom>
          <a:solidFill>
            <a:srgbClr val="464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040"/>
          </a:p>
        </p:txBody>
      </p:sp>
      <p:pic>
        <p:nvPicPr>
          <p:cNvPr id="55" name="Picture 54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000A61-4654-F44B-97E4-8CB329528CE8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2634" y="152400"/>
            <a:ext cx="2383536" cy="920970"/>
          </a:xfrm>
          <a:prstGeom prst="rect">
            <a:avLst/>
          </a:prstGeom>
        </p:spPr>
      </p:pic>
      <p:sp>
        <p:nvSpPr>
          <p:cNvPr id="44" name="Title 1">
            <a:extLst>
              <a:ext uri="{FF2B5EF4-FFF2-40B4-BE49-F238E27FC236}">
                <a16:creationId xmlns:a16="http://schemas.microsoft.com/office/drawing/2014/main" id="{81F2B783-FD0E-AA4C-802F-E833F0B4C992}"/>
              </a:ext>
            </a:extLst>
          </p:cNvPr>
          <p:cNvSpPr txBox="1">
            <a:spLocks/>
          </p:cNvSpPr>
          <p:nvPr/>
        </p:nvSpPr>
        <p:spPr>
          <a:xfrm>
            <a:off x="2170925" y="6248400"/>
            <a:ext cx="777240" cy="310896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07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pH</a:t>
            </a:r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4FEB3BBA-E9D2-EF40-AC42-E0775743F3A6}"/>
              </a:ext>
            </a:extLst>
          </p:cNvPr>
          <p:cNvSpPr txBox="1">
            <a:spLocks/>
          </p:cNvSpPr>
          <p:nvPr/>
        </p:nvSpPr>
        <p:spPr>
          <a:xfrm>
            <a:off x="3910627" y="6248400"/>
            <a:ext cx="777240" cy="310896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07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Taux d’émission de vapeur d’eau</a:t>
            </a: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17B47478-56CF-3C41-A91F-6828C9C2303E}"/>
              </a:ext>
            </a:extLst>
          </p:cNvPr>
          <p:cNvSpPr txBox="1">
            <a:spLocks/>
          </p:cNvSpPr>
          <p:nvPr/>
        </p:nvSpPr>
        <p:spPr>
          <a:xfrm>
            <a:off x="431223" y="6248400"/>
            <a:ext cx="777240" cy="310896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07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Humidité relative</a:t>
            </a:r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FD9C6AD9-BEF8-AD43-92D8-6D8D023890C4}"/>
              </a:ext>
            </a:extLst>
          </p:cNvPr>
          <p:cNvSpPr txBox="1">
            <a:spLocks/>
          </p:cNvSpPr>
          <p:nvPr/>
        </p:nvSpPr>
        <p:spPr>
          <a:xfrm>
            <a:off x="12609137" y="6248400"/>
            <a:ext cx="777240" cy="310896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07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CIRCULATION DENSE</a:t>
            </a:r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9F8C045A-B964-5443-A2F2-B315D43E6837}"/>
              </a:ext>
            </a:extLst>
          </p:cNvPr>
          <p:cNvSpPr txBox="1">
            <a:spLocks/>
          </p:cNvSpPr>
          <p:nvPr/>
        </p:nvSpPr>
        <p:spPr>
          <a:xfrm>
            <a:off x="5613400" y="6248400"/>
            <a:ext cx="843803" cy="310896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07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TEMPS </a:t>
            </a:r>
          </a:p>
          <a:p>
            <a:pPr algn="ctr"/>
            <a:r>
              <a:rPr lang="fr-CA" sz="907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D’OUVERTURE</a:t>
            </a:r>
          </a:p>
        </p:txBody>
      </p:sp>
      <p:sp>
        <p:nvSpPr>
          <p:cNvPr id="57" name="Title 1">
            <a:extLst>
              <a:ext uri="{FF2B5EF4-FFF2-40B4-BE49-F238E27FC236}">
                <a16:creationId xmlns:a16="http://schemas.microsoft.com/office/drawing/2014/main" id="{20062070-ACB1-734A-902D-2E7AFC668A35}"/>
              </a:ext>
            </a:extLst>
          </p:cNvPr>
          <p:cNvSpPr txBox="1">
            <a:spLocks/>
          </p:cNvSpPr>
          <p:nvPr/>
        </p:nvSpPr>
        <p:spPr>
          <a:xfrm>
            <a:off x="10869435" y="6248400"/>
            <a:ext cx="777240" cy="310896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07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CIRCULATION LÉGÈRE</a:t>
            </a:r>
          </a:p>
        </p:txBody>
      </p:sp>
      <p:sp>
        <p:nvSpPr>
          <p:cNvPr id="58" name="Title 1">
            <a:extLst>
              <a:ext uri="{FF2B5EF4-FFF2-40B4-BE49-F238E27FC236}">
                <a16:creationId xmlns:a16="http://schemas.microsoft.com/office/drawing/2014/main" id="{CAD83968-8644-6841-AD6B-501041700A9A}"/>
              </a:ext>
            </a:extLst>
          </p:cNvPr>
          <p:cNvSpPr txBox="1">
            <a:spLocks/>
          </p:cNvSpPr>
          <p:nvPr/>
        </p:nvSpPr>
        <p:spPr>
          <a:xfrm>
            <a:off x="7390031" y="6248400"/>
            <a:ext cx="777240" cy="310896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07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TEMPS DE</a:t>
            </a:r>
          </a:p>
          <a:p>
            <a:pPr algn="ctr"/>
            <a:r>
              <a:rPr lang="fr-CA" sz="907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TRAVAIL</a:t>
            </a: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0223974A-3553-3E49-8687-F28BECAF8461}"/>
              </a:ext>
            </a:extLst>
          </p:cNvPr>
          <p:cNvSpPr txBox="1">
            <a:spLocks/>
          </p:cNvSpPr>
          <p:nvPr/>
        </p:nvSpPr>
        <p:spPr>
          <a:xfrm>
            <a:off x="9042400" y="6248400"/>
            <a:ext cx="964620" cy="310896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07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TEMPS DE </a:t>
            </a:r>
          </a:p>
          <a:p>
            <a:pPr algn="ctr"/>
            <a:r>
              <a:rPr lang="fr-CA" sz="907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DURCISSEMENT</a:t>
            </a: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B30F7F22-3FF3-4A48-915D-C10BD6CF33AF}"/>
              </a:ext>
            </a:extLst>
          </p:cNvPr>
          <p:cNvSpPr txBox="1">
            <a:spLocks/>
          </p:cNvSpPr>
          <p:nvPr/>
        </p:nvSpPr>
        <p:spPr>
          <a:xfrm>
            <a:off x="3909383" y="7045888"/>
            <a:ext cx="777240" cy="207264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07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*5 lb</a:t>
            </a:r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1C59BB14-E4F1-0040-8A17-55FE8F5F52B1}"/>
              </a:ext>
            </a:extLst>
          </p:cNvPr>
          <p:cNvSpPr txBox="1">
            <a:spLocks/>
          </p:cNvSpPr>
          <p:nvPr/>
        </p:nvSpPr>
        <p:spPr>
          <a:xfrm>
            <a:off x="2170303" y="7045888"/>
            <a:ext cx="777240" cy="207264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07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5-9</a:t>
            </a:r>
            <a:endParaRPr lang="fr-CA" sz="680">
              <a:solidFill>
                <a:schemeClr val="bg1"/>
              </a:solidFill>
              <a:latin typeface="Helvetica" pitchFamily="2" charset="0"/>
              <a:cs typeface="Futura Medium" panose="020B0602020204020303" pitchFamily="34" charset="-79"/>
            </a:endParaRPr>
          </a:p>
        </p:txBody>
      </p:sp>
      <p:sp>
        <p:nvSpPr>
          <p:cNvPr id="62" name="Title 1">
            <a:extLst>
              <a:ext uri="{FF2B5EF4-FFF2-40B4-BE49-F238E27FC236}">
                <a16:creationId xmlns:a16="http://schemas.microsoft.com/office/drawing/2014/main" id="{CC056DAF-A8EB-CA4E-9B81-AD9D86321010}"/>
              </a:ext>
            </a:extLst>
          </p:cNvPr>
          <p:cNvSpPr txBox="1">
            <a:spLocks/>
          </p:cNvSpPr>
          <p:nvPr/>
        </p:nvSpPr>
        <p:spPr>
          <a:xfrm>
            <a:off x="431223" y="7045888"/>
            <a:ext cx="777240" cy="207264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07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75 %</a:t>
            </a:r>
            <a:endParaRPr lang="fr-CA" sz="680">
              <a:solidFill>
                <a:schemeClr val="bg1"/>
              </a:solidFill>
              <a:latin typeface="Helvetica" pitchFamily="2" charset="0"/>
              <a:cs typeface="Futura Medium" panose="020B0602020204020303" pitchFamily="34" charset="-79"/>
            </a:endParaRPr>
          </a:p>
        </p:txBody>
      </p:sp>
      <p:sp>
        <p:nvSpPr>
          <p:cNvPr id="63" name="Title 1">
            <a:extLst>
              <a:ext uri="{FF2B5EF4-FFF2-40B4-BE49-F238E27FC236}">
                <a16:creationId xmlns:a16="http://schemas.microsoft.com/office/drawing/2014/main" id="{945FD8E2-5650-8846-B76B-DE6FF1F2BBE6}"/>
              </a:ext>
            </a:extLst>
          </p:cNvPr>
          <p:cNvSpPr txBox="1">
            <a:spLocks/>
          </p:cNvSpPr>
          <p:nvPr/>
        </p:nvSpPr>
        <p:spPr>
          <a:xfrm>
            <a:off x="12604785" y="7045888"/>
            <a:ext cx="777240" cy="207264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07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12 heures</a:t>
            </a:r>
          </a:p>
        </p:txBody>
      </p:sp>
      <p:sp>
        <p:nvSpPr>
          <p:cNvPr id="64" name="Title 1">
            <a:extLst>
              <a:ext uri="{FF2B5EF4-FFF2-40B4-BE49-F238E27FC236}">
                <a16:creationId xmlns:a16="http://schemas.microsoft.com/office/drawing/2014/main" id="{CD114EF4-212C-0B46-BF77-A5EB2D9F4918}"/>
              </a:ext>
            </a:extLst>
          </p:cNvPr>
          <p:cNvSpPr txBox="1">
            <a:spLocks/>
          </p:cNvSpPr>
          <p:nvPr/>
        </p:nvSpPr>
        <p:spPr>
          <a:xfrm>
            <a:off x="5648463" y="7045888"/>
            <a:ext cx="777240" cy="207264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07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10 min</a:t>
            </a:r>
          </a:p>
        </p:txBody>
      </p:sp>
      <p:sp>
        <p:nvSpPr>
          <p:cNvPr id="66" name="Title 1">
            <a:extLst>
              <a:ext uri="{FF2B5EF4-FFF2-40B4-BE49-F238E27FC236}">
                <a16:creationId xmlns:a16="http://schemas.microsoft.com/office/drawing/2014/main" id="{3C8769A3-5FF4-6048-9695-99EF44CB560D}"/>
              </a:ext>
            </a:extLst>
          </p:cNvPr>
          <p:cNvSpPr txBox="1">
            <a:spLocks/>
          </p:cNvSpPr>
          <p:nvPr/>
        </p:nvSpPr>
        <p:spPr>
          <a:xfrm>
            <a:off x="10865703" y="7045888"/>
            <a:ext cx="777240" cy="207264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07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4 heures</a:t>
            </a:r>
          </a:p>
        </p:txBody>
      </p:sp>
      <p:sp>
        <p:nvSpPr>
          <p:cNvPr id="67" name="Title 1">
            <a:extLst>
              <a:ext uri="{FF2B5EF4-FFF2-40B4-BE49-F238E27FC236}">
                <a16:creationId xmlns:a16="http://schemas.microsoft.com/office/drawing/2014/main" id="{1CAFDD4E-54C2-704D-84AE-57B085722B0D}"/>
              </a:ext>
            </a:extLst>
          </p:cNvPr>
          <p:cNvSpPr txBox="1">
            <a:spLocks/>
          </p:cNvSpPr>
          <p:nvPr/>
        </p:nvSpPr>
        <p:spPr>
          <a:xfrm>
            <a:off x="7387543" y="7045888"/>
            <a:ext cx="777240" cy="207264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07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45-60 min</a:t>
            </a:r>
          </a:p>
        </p:txBody>
      </p:sp>
      <p:sp>
        <p:nvSpPr>
          <p:cNvPr id="68" name="Title 1">
            <a:extLst>
              <a:ext uri="{FF2B5EF4-FFF2-40B4-BE49-F238E27FC236}">
                <a16:creationId xmlns:a16="http://schemas.microsoft.com/office/drawing/2014/main" id="{A89AB5FE-5529-4140-98BD-13FB3EC18FE5}"/>
              </a:ext>
            </a:extLst>
          </p:cNvPr>
          <p:cNvSpPr txBox="1">
            <a:spLocks/>
          </p:cNvSpPr>
          <p:nvPr/>
        </p:nvSpPr>
        <p:spPr>
          <a:xfrm>
            <a:off x="9126623" y="7045888"/>
            <a:ext cx="777240" cy="207264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07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24 heures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F09D0F0-E1E2-E946-AD81-E56136E0EE9D}"/>
              </a:ext>
            </a:extLst>
          </p:cNvPr>
          <p:cNvSpPr txBox="1"/>
          <p:nvPr/>
        </p:nvSpPr>
        <p:spPr>
          <a:xfrm>
            <a:off x="10868804" y="5334455"/>
            <a:ext cx="2059796" cy="40756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fr-CA" sz="1600" dirty="0">
                <a:solidFill>
                  <a:schemeClr val="bg1"/>
                </a:solidFill>
                <a:latin typeface="Helvetica Light" panose="020B0403020202020204" pitchFamily="34" charset="0"/>
              </a:rPr>
              <a:t>Densité : 20-70 pi²/gal</a:t>
            </a:r>
          </a:p>
        </p:txBody>
      </p:sp>
    </p:spTree>
    <p:extLst>
      <p:ext uri="{BB962C8B-B14F-4D97-AF65-F5344CB8AC3E}">
        <p14:creationId xmlns:p14="http://schemas.microsoft.com/office/powerpoint/2010/main" val="2441211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F4B4D1-987B-F548-8851-6B7FBBE6DF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8000" y="328648"/>
            <a:ext cx="8229600" cy="69103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35D24AE6-346E-6943-9881-E63E940D4CBC}"/>
              </a:ext>
            </a:extLst>
          </p:cNvPr>
          <p:cNvSpPr>
            <a:spLocks/>
          </p:cNvSpPr>
          <p:nvPr/>
        </p:nvSpPr>
        <p:spPr>
          <a:xfrm rot="5400000">
            <a:off x="6718929" y="-467424"/>
            <a:ext cx="5826648" cy="8356599"/>
          </a:xfrm>
          <a:prstGeom prst="rect">
            <a:avLst/>
          </a:prstGeom>
          <a:gradFill flip="none" rotWithShape="1">
            <a:gsLst>
              <a:gs pos="81000">
                <a:schemeClr val="bg1">
                  <a:lumMod val="36000"/>
                  <a:lumOff val="64000"/>
                  <a:alpha val="0"/>
                </a:schemeClr>
              </a:gs>
              <a:gs pos="98000">
                <a:schemeClr val="bg1">
                  <a:lumMod val="0"/>
                  <a:lumOff val="100000"/>
                  <a:alpha val="9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040">
              <a:latin typeface="Helvetica Light" panose="020B0403020202020204" pitchFamily="34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D5E58CC9-50CB-A341-A8AF-0D4ADC11B5D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806" y="2181437"/>
            <a:ext cx="3657600" cy="3657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884ADA8-E0AC-454F-93E6-5F6C27D50BF5}"/>
              </a:ext>
            </a:extLst>
          </p:cNvPr>
          <p:cNvSpPr txBox="1">
            <a:spLocks/>
          </p:cNvSpPr>
          <p:nvPr/>
        </p:nvSpPr>
        <p:spPr>
          <a:xfrm>
            <a:off x="430205" y="1933363"/>
            <a:ext cx="5156775" cy="248534"/>
          </a:xfrm>
          <a:prstGeom prst="rect">
            <a:avLst/>
          </a:prstGeom>
          <a:effectLst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1200" dirty="0">
                <a:solidFill>
                  <a:srgbClr val="000036"/>
                </a:solidFill>
                <a:latin typeface="Helvetica" pitchFamily="2" charset="0"/>
                <a:cs typeface="Futura Medium" panose="020B0602020204020303" pitchFamily="34" charset="-79"/>
              </a:rPr>
              <a:t>Adhésif à languette et rainures pour planchers flottants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BEA06E4-38D7-D743-99D9-6A1B9D616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223" y="1448706"/>
            <a:ext cx="5156775" cy="484774"/>
          </a:xfr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noAutofit/>
          </a:bodyPr>
          <a:lstStyle/>
          <a:p>
            <a:pPr algn="l"/>
            <a:r>
              <a:rPr lang="fr-CA" sz="3500" b="1" dirty="0">
                <a:solidFill>
                  <a:srgbClr val="000036"/>
                </a:solidFill>
                <a:latin typeface="Helvetica" pitchFamily="2" charset="0"/>
                <a:cs typeface="Futura Medium" panose="020B0602020204020303" pitchFamily="34" charset="-79"/>
              </a:rPr>
              <a:t>EVERSEAL</a:t>
            </a:r>
            <a:r>
              <a:rPr lang="fr-CA" sz="3500" baseline="30000" dirty="0">
                <a:solidFill>
                  <a:srgbClr val="000036"/>
                </a:solidFill>
                <a:latin typeface="Helvetica" pitchFamily="2" charset="0"/>
                <a:cs typeface="Futura Medium" panose="020B0602020204020303" pitchFamily="34" charset="-79"/>
              </a:rPr>
              <a:t>™</a:t>
            </a:r>
            <a:endParaRPr lang="fr-CA" sz="3500" baseline="30000" dirty="0">
              <a:solidFill>
                <a:srgbClr val="000036"/>
              </a:solidFill>
              <a:latin typeface="Helvetica Light" panose="020B0403020202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662E8F9-B3F7-2545-9360-0548F6B2512D}"/>
              </a:ext>
            </a:extLst>
          </p:cNvPr>
          <p:cNvSpPr/>
          <p:nvPr/>
        </p:nvSpPr>
        <p:spPr>
          <a:xfrm>
            <a:off x="0" y="6111240"/>
            <a:ext cx="13817600" cy="1280160"/>
          </a:xfrm>
          <a:prstGeom prst="rect">
            <a:avLst/>
          </a:prstGeom>
          <a:solidFill>
            <a:srgbClr val="000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77050272-3CE0-A448-80FB-C5A60BF61A8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74952" y="6502441"/>
            <a:ext cx="607144" cy="640080"/>
          </a:xfrm>
          <a:prstGeom prst="rect">
            <a:avLst/>
          </a:prstGeom>
        </p:spPr>
      </p:pic>
      <p:sp>
        <p:nvSpPr>
          <p:cNvPr id="76" name="Title 1">
            <a:extLst>
              <a:ext uri="{FF2B5EF4-FFF2-40B4-BE49-F238E27FC236}">
                <a16:creationId xmlns:a16="http://schemas.microsoft.com/office/drawing/2014/main" id="{EC38253B-7265-9241-8541-207B6AE0B392}"/>
              </a:ext>
            </a:extLst>
          </p:cNvPr>
          <p:cNvSpPr txBox="1">
            <a:spLocks/>
          </p:cNvSpPr>
          <p:nvPr/>
        </p:nvSpPr>
        <p:spPr>
          <a:xfrm>
            <a:off x="2728412" y="6248400"/>
            <a:ext cx="903788" cy="310896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07" dirty="0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TEMPS D’OUVERTURE</a:t>
            </a:r>
          </a:p>
        </p:txBody>
      </p:sp>
      <p:sp>
        <p:nvSpPr>
          <p:cNvPr id="77" name="Title 1">
            <a:extLst>
              <a:ext uri="{FF2B5EF4-FFF2-40B4-BE49-F238E27FC236}">
                <a16:creationId xmlns:a16="http://schemas.microsoft.com/office/drawing/2014/main" id="{7EEE350B-36F4-894D-BAEF-F940B7BA86C0}"/>
              </a:ext>
            </a:extLst>
          </p:cNvPr>
          <p:cNvSpPr txBox="1">
            <a:spLocks/>
          </p:cNvSpPr>
          <p:nvPr/>
        </p:nvSpPr>
        <p:spPr>
          <a:xfrm>
            <a:off x="2746104" y="7045888"/>
            <a:ext cx="777240" cy="207264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07" dirty="0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0 min</a:t>
            </a:r>
            <a:endParaRPr lang="fr-CA" sz="680" dirty="0">
              <a:solidFill>
                <a:schemeClr val="bg1"/>
              </a:solidFill>
              <a:latin typeface="Helvetica" pitchFamily="2" charset="0"/>
              <a:cs typeface="Futura Medium" panose="020B0602020204020303" pitchFamily="34" charset="-79"/>
            </a:endParaRPr>
          </a:p>
        </p:txBody>
      </p:sp>
      <p:sp>
        <p:nvSpPr>
          <p:cNvPr id="82" name="Title 1">
            <a:extLst>
              <a:ext uri="{FF2B5EF4-FFF2-40B4-BE49-F238E27FC236}">
                <a16:creationId xmlns:a16="http://schemas.microsoft.com/office/drawing/2014/main" id="{8C002404-0A1B-9D41-A47A-059C64C4CE26}"/>
              </a:ext>
            </a:extLst>
          </p:cNvPr>
          <p:cNvSpPr txBox="1">
            <a:spLocks/>
          </p:cNvSpPr>
          <p:nvPr/>
        </p:nvSpPr>
        <p:spPr>
          <a:xfrm>
            <a:off x="10294256" y="6248400"/>
            <a:ext cx="777240" cy="310896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07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CIRCULATION DENSE</a:t>
            </a:r>
          </a:p>
        </p:txBody>
      </p:sp>
      <p:sp>
        <p:nvSpPr>
          <p:cNvPr id="83" name="Title 1">
            <a:extLst>
              <a:ext uri="{FF2B5EF4-FFF2-40B4-BE49-F238E27FC236}">
                <a16:creationId xmlns:a16="http://schemas.microsoft.com/office/drawing/2014/main" id="{302D323A-89DE-B84B-A6F4-F825E2F504E3}"/>
              </a:ext>
            </a:extLst>
          </p:cNvPr>
          <p:cNvSpPr txBox="1">
            <a:spLocks/>
          </p:cNvSpPr>
          <p:nvPr/>
        </p:nvSpPr>
        <p:spPr>
          <a:xfrm>
            <a:off x="10289904" y="7045888"/>
            <a:ext cx="777240" cy="207264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07" dirty="0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24 heures</a:t>
            </a:r>
          </a:p>
        </p:txBody>
      </p:sp>
      <p:sp>
        <p:nvSpPr>
          <p:cNvPr id="85" name="Title 1">
            <a:extLst>
              <a:ext uri="{FF2B5EF4-FFF2-40B4-BE49-F238E27FC236}">
                <a16:creationId xmlns:a16="http://schemas.microsoft.com/office/drawing/2014/main" id="{DE3717DC-16C0-B641-86D9-0EF1D51F7B50}"/>
              </a:ext>
            </a:extLst>
          </p:cNvPr>
          <p:cNvSpPr txBox="1">
            <a:spLocks/>
          </p:cNvSpPr>
          <p:nvPr/>
        </p:nvSpPr>
        <p:spPr>
          <a:xfrm>
            <a:off x="5262569" y="6248400"/>
            <a:ext cx="777240" cy="310896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07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TEMPS DE TRAVAIL</a:t>
            </a:r>
          </a:p>
        </p:txBody>
      </p:sp>
      <p:sp>
        <p:nvSpPr>
          <p:cNvPr id="86" name="Title 1">
            <a:extLst>
              <a:ext uri="{FF2B5EF4-FFF2-40B4-BE49-F238E27FC236}">
                <a16:creationId xmlns:a16="http://schemas.microsoft.com/office/drawing/2014/main" id="{BFB16772-7DE0-B74D-A46A-65B8A439A121}"/>
              </a:ext>
            </a:extLst>
          </p:cNvPr>
          <p:cNvSpPr txBox="1">
            <a:spLocks/>
          </p:cNvSpPr>
          <p:nvPr/>
        </p:nvSpPr>
        <p:spPr>
          <a:xfrm>
            <a:off x="5260704" y="7045888"/>
            <a:ext cx="777240" cy="207264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07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5-10 min</a:t>
            </a: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F4FB5F98-3D58-C442-A849-3B7F4F8F69B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9118" y="6559296"/>
            <a:ext cx="520411" cy="548640"/>
          </a:xfrm>
          <a:prstGeom prst="rect">
            <a:avLst/>
          </a:prstGeom>
        </p:spPr>
      </p:pic>
      <p:sp>
        <p:nvSpPr>
          <p:cNvPr id="93" name="Title 1">
            <a:extLst>
              <a:ext uri="{FF2B5EF4-FFF2-40B4-BE49-F238E27FC236}">
                <a16:creationId xmlns:a16="http://schemas.microsoft.com/office/drawing/2014/main" id="{43BCB74A-8303-6047-A8B3-5D45DE7F1F7E}"/>
              </a:ext>
            </a:extLst>
          </p:cNvPr>
          <p:cNvSpPr txBox="1">
            <a:spLocks/>
          </p:cNvSpPr>
          <p:nvPr/>
        </p:nvSpPr>
        <p:spPr>
          <a:xfrm>
            <a:off x="7778412" y="6248400"/>
            <a:ext cx="777240" cy="310896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07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CIRCULATION LÉGÈRE</a:t>
            </a:r>
          </a:p>
        </p:txBody>
      </p:sp>
      <p:sp>
        <p:nvSpPr>
          <p:cNvPr id="94" name="Title 1">
            <a:extLst>
              <a:ext uri="{FF2B5EF4-FFF2-40B4-BE49-F238E27FC236}">
                <a16:creationId xmlns:a16="http://schemas.microsoft.com/office/drawing/2014/main" id="{0CD90184-2D2B-AC4C-9B0C-634A0D1820E4}"/>
              </a:ext>
            </a:extLst>
          </p:cNvPr>
          <p:cNvSpPr txBox="1">
            <a:spLocks/>
          </p:cNvSpPr>
          <p:nvPr/>
        </p:nvSpPr>
        <p:spPr>
          <a:xfrm>
            <a:off x="7775304" y="7045888"/>
            <a:ext cx="777240" cy="207264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07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12 heures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5B43D80E-549A-E845-96DB-607AD4B2E36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4518" y="6559296"/>
            <a:ext cx="520411" cy="54864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F6D62AD-2A1F-4342-AF81-E009E8F3B49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7569" y="6615476"/>
            <a:ext cx="392709" cy="414011"/>
          </a:xfrm>
          <a:prstGeom prst="rect">
            <a:avLst/>
          </a:prstGeom>
        </p:spPr>
      </p:pic>
      <p:sp>
        <p:nvSpPr>
          <p:cNvPr id="40" name="Parallelogram 39">
            <a:extLst>
              <a:ext uri="{FF2B5EF4-FFF2-40B4-BE49-F238E27FC236}">
                <a16:creationId xmlns:a16="http://schemas.microsoft.com/office/drawing/2014/main" id="{E7F70214-C851-B54C-B118-F0450A223736}"/>
              </a:ext>
            </a:extLst>
          </p:cNvPr>
          <p:cNvSpPr/>
          <p:nvPr/>
        </p:nvSpPr>
        <p:spPr>
          <a:xfrm>
            <a:off x="4234" y="-1"/>
            <a:ext cx="13813366" cy="882269"/>
          </a:xfrm>
          <a:prstGeom prst="parallelogram">
            <a:avLst>
              <a:gd name="adj" fmla="val 0"/>
            </a:avLst>
          </a:prstGeom>
          <a:solidFill>
            <a:srgbClr val="E13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accent5">
                  <a:lumMod val="60000"/>
                  <a:lumOff val="40000"/>
                </a:schemeClr>
              </a:solidFill>
              <a:highlight>
                <a:srgbClr val="00FF00"/>
              </a:highlight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84ED5FA-B24E-224E-B6C7-E828278DB681}"/>
              </a:ext>
            </a:extLst>
          </p:cNvPr>
          <p:cNvSpPr txBox="1"/>
          <p:nvPr/>
        </p:nvSpPr>
        <p:spPr>
          <a:xfrm>
            <a:off x="128628" y="202606"/>
            <a:ext cx="10918741" cy="47705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r-CA" sz="3500" b="1">
                <a:solidFill>
                  <a:schemeClr val="bg1"/>
                </a:solidFill>
                <a:latin typeface="Helvetica" pitchFamily="2" charset="0"/>
              </a:rPr>
              <a:t> PRODUITS ADHÉSIFS BRUCE</a:t>
            </a:r>
            <a:r>
              <a:rPr lang="fr-CA" sz="3500" baseline="30000">
                <a:solidFill>
                  <a:schemeClr val="bg1"/>
                </a:solidFill>
                <a:latin typeface="Helvetica" pitchFamily="2" charset="0"/>
              </a:rPr>
              <a:t>®</a:t>
            </a:r>
            <a:endParaRPr lang="fr-CA" sz="3500" b="1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42" name="Parallelogram 41">
            <a:extLst>
              <a:ext uri="{FF2B5EF4-FFF2-40B4-BE49-F238E27FC236}">
                <a16:creationId xmlns:a16="http://schemas.microsoft.com/office/drawing/2014/main" id="{9659925C-668E-4544-865C-59351369DC7A}"/>
              </a:ext>
            </a:extLst>
          </p:cNvPr>
          <p:cNvSpPr/>
          <p:nvPr/>
        </p:nvSpPr>
        <p:spPr>
          <a:xfrm>
            <a:off x="10978302" y="-1"/>
            <a:ext cx="3121801" cy="1101673"/>
          </a:xfrm>
          <a:prstGeom prst="parallelogram">
            <a:avLst/>
          </a:prstGeom>
          <a:solidFill>
            <a:srgbClr val="464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040"/>
          </a:p>
        </p:txBody>
      </p:sp>
      <p:pic>
        <p:nvPicPr>
          <p:cNvPr id="45" name="Picture 44" descr="A picture containing drawing&#10;&#10;Description automatically generated">
            <a:extLst>
              <a:ext uri="{FF2B5EF4-FFF2-40B4-BE49-F238E27FC236}">
                <a16:creationId xmlns:a16="http://schemas.microsoft.com/office/drawing/2014/main" id="{E2D960E8-2D35-B042-8A06-2DF0E67AABC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2634" y="152400"/>
            <a:ext cx="2383536" cy="92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4989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D5E58CC9-50CB-A341-A8AF-0D4ADC11B5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806" y="2181437"/>
            <a:ext cx="3657600" cy="3657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884ADA8-E0AC-454F-93E6-5F6C27D50BF5}"/>
              </a:ext>
            </a:extLst>
          </p:cNvPr>
          <p:cNvSpPr txBox="1">
            <a:spLocks/>
          </p:cNvSpPr>
          <p:nvPr/>
        </p:nvSpPr>
        <p:spPr>
          <a:xfrm>
            <a:off x="430205" y="1933363"/>
            <a:ext cx="5156775" cy="248534"/>
          </a:xfrm>
          <a:prstGeom prst="rect">
            <a:avLst/>
          </a:prstGeom>
          <a:effectLst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1200">
                <a:solidFill>
                  <a:srgbClr val="000036"/>
                </a:solidFill>
                <a:latin typeface="Helvetica" pitchFamily="2" charset="0"/>
                <a:cs typeface="Futura Medium" panose="020B0602020204020303" pitchFamily="34" charset="-79"/>
              </a:rPr>
              <a:t>Adhésif à languette et rainures pour planchers flottants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BEA06E4-38D7-D743-99D9-6A1B9D616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223" y="1448706"/>
            <a:ext cx="5156775" cy="484774"/>
          </a:xfr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noAutofit/>
          </a:bodyPr>
          <a:lstStyle/>
          <a:p>
            <a:pPr algn="l"/>
            <a:r>
              <a:rPr lang="fr-CA" sz="3500" b="1" dirty="0">
                <a:solidFill>
                  <a:srgbClr val="000036"/>
                </a:solidFill>
                <a:latin typeface="Helvetica" pitchFamily="2" charset="0"/>
                <a:cs typeface="Futura Medium" panose="020B0602020204020303" pitchFamily="34" charset="-79"/>
              </a:rPr>
              <a:t>EVERSEAL</a:t>
            </a:r>
            <a:r>
              <a:rPr lang="fr-CA" sz="3500" baseline="30000" dirty="0">
                <a:solidFill>
                  <a:srgbClr val="000036"/>
                </a:solidFill>
                <a:latin typeface="Helvetica" pitchFamily="2" charset="0"/>
                <a:cs typeface="Futura Medium" panose="020B0602020204020303" pitchFamily="34" charset="-79"/>
              </a:rPr>
              <a:t>™</a:t>
            </a:r>
            <a:endParaRPr lang="fr-CA" sz="3500" baseline="30000" dirty="0">
              <a:solidFill>
                <a:srgbClr val="000036"/>
              </a:solidFill>
              <a:latin typeface="Helvetica Light" panose="020B0403020202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662E8F9-B3F7-2545-9360-0548F6B2512D}"/>
              </a:ext>
            </a:extLst>
          </p:cNvPr>
          <p:cNvSpPr/>
          <p:nvPr/>
        </p:nvSpPr>
        <p:spPr>
          <a:xfrm>
            <a:off x="0" y="6111240"/>
            <a:ext cx="13817600" cy="1280160"/>
          </a:xfrm>
          <a:prstGeom prst="rect">
            <a:avLst/>
          </a:prstGeom>
          <a:solidFill>
            <a:srgbClr val="000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77050272-3CE0-A448-80FB-C5A60BF61A8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74952" y="6502441"/>
            <a:ext cx="607144" cy="640080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F4FB5F98-3D58-C442-A849-3B7F4F8F69B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9118" y="6559296"/>
            <a:ext cx="520411" cy="54864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B43D80E-549A-E845-96DB-607AD4B2E36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4518" y="6559296"/>
            <a:ext cx="520411" cy="54864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F6D62AD-2A1F-4342-AF81-E009E8F3B49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7569" y="6615476"/>
            <a:ext cx="392709" cy="414011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5A9AA17B-686A-794B-8EC6-1211E44A2E24}"/>
              </a:ext>
            </a:extLst>
          </p:cNvPr>
          <p:cNvSpPr txBox="1">
            <a:spLocks/>
          </p:cNvSpPr>
          <p:nvPr/>
        </p:nvSpPr>
        <p:spPr>
          <a:xfrm>
            <a:off x="9118600" y="1524000"/>
            <a:ext cx="4125631" cy="1838369"/>
          </a:xfrm>
          <a:prstGeom prst="rect">
            <a:avLst/>
          </a:prstGeom>
        </p:spPr>
        <p:txBody>
          <a:bodyPr vert="horz" lIns="0" tIns="0" rIns="0" bIns="0" numCol="1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36538" indent="-236538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600" dirty="0">
                <a:solidFill>
                  <a:srgbClr val="000036"/>
                </a:solidFill>
                <a:latin typeface="Helvetica Light" panose="020B0403020202020204" pitchFamily="34" charset="0"/>
              </a:rPr>
              <a:t>Liaison forte hydrofuge</a:t>
            </a:r>
          </a:p>
          <a:p>
            <a:pPr marL="236538" indent="-236538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600" dirty="0">
                <a:solidFill>
                  <a:srgbClr val="000036"/>
                </a:solidFill>
                <a:latin typeface="Helvetica Light" panose="020B0403020202020204" pitchFamily="34" charset="0"/>
              </a:rPr>
              <a:t>Résiste à l’humidité et aux moisissures</a:t>
            </a:r>
          </a:p>
          <a:p>
            <a:pPr marL="236538" indent="-236538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600" dirty="0">
                <a:solidFill>
                  <a:srgbClr val="000036"/>
                </a:solidFill>
                <a:latin typeface="Helvetica Light" panose="020B0403020202020204" pitchFamily="34" charset="0"/>
              </a:rPr>
              <a:t>Installation facile</a:t>
            </a:r>
          </a:p>
          <a:p>
            <a:pPr marL="236538" indent="-236538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600" dirty="0">
                <a:solidFill>
                  <a:srgbClr val="000036"/>
                </a:solidFill>
                <a:latin typeface="Helvetica Light" panose="020B0403020202020204" pitchFamily="34" charset="0"/>
              </a:rPr>
              <a:t>Faible teneur en COV, faible odeur</a:t>
            </a:r>
          </a:p>
          <a:p>
            <a:pPr marL="236538" indent="-236538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600" dirty="0">
                <a:solidFill>
                  <a:srgbClr val="000036"/>
                </a:solidFill>
                <a:latin typeface="Helvetica Light" panose="020B0403020202020204" pitchFamily="34" charset="0"/>
              </a:rPr>
              <a:t>Conforme à l’ANSI type II</a:t>
            </a:r>
          </a:p>
          <a:p>
            <a:pPr marL="236538" indent="-236538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600" dirty="0">
                <a:solidFill>
                  <a:srgbClr val="000036"/>
                </a:solidFill>
                <a:latin typeface="Helvetica Light" panose="020B0403020202020204" pitchFamily="34" charset="0"/>
              </a:rPr>
              <a:t>Nettoyage facile, sans décapage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D8751F6-8F4D-814C-A310-AD3E54A07DED}"/>
              </a:ext>
            </a:extLst>
          </p:cNvPr>
          <p:cNvCxnSpPr>
            <a:cxnSpLocks/>
          </p:cNvCxnSpPr>
          <p:nvPr/>
        </p:nvCxnSpPr>
        <p:spPr>
          <a:xfrm>
            <a:off x="8734815" y="1985984"/>
            <a:ext cx="0" cy="914400"/>
          </a:xfrm>
          <a:prstGeom prst="line">
            <a:avLst/>
          </a:prstGeom>
          <a:ln w="38100">
            <a:solidFill>
              <a:srgbClr val="0000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">
            <a:extLst>
              <a:ext uri="{FF2B5EF4-FFF2-40B4-BE49-F238E27FC236}">
                <a16:creationId xmlns:a16="http://schemas.microsoft.com/office/drawing/2014/main" id="{0E4D3C93-DDEB-104F-8C36-0976CFA06899}"/>
              </a:ext>
            </a:extLst>
          </p:cNvPr>
          <p:cNvSpPr txBox="1">
            <a:spLocks/>
          </p:cNvSpPr>
          <p:nvPr/>
        </p:nvSpPr>
        <p:spPr>
          <a:xfrm>
            <a:off x="9114221" y="4144820"/>
            <a:ext cx="4125631" cy="603720"/>
          </a:xfrm>
          <a:prstGeom prst="rect">
            <a:avLst/>
          </a:prstGeom>
        </p:spPr>
        <p:txBody>
          <a:bodyPr vert="horz" lIns="0" tIns="0" rIns="0" bIns="0" numCol="1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36538" indent="-236538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600">
                <a:solidFill>
                  <a:srgbClr val="000036"/>
                </a:solidFill>
                <a:latin typeface="Helvetica Light" panose="020B0403020202020204" pitchFamily="34" charset="0"/>
              </a:rPr>
              <a:t>Plancher composite</a:t>
            </a:r>
          </a:p>
          <a:p>
            <a:pPr marL="236538" indent="-236538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600">
                <a:solidFill>
                  <a:srgbClr val="000036"/>
                </a:solidFill>
                <a:latin typeface="Helvetica Light" panose="020B0403020202020204" pitchFamily="34" charset="0"/>
              </a:rPr>
              <a:t>Plancher lamellé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409DBB7-FD03-6741-980C-2AE215E1AE4B}"/>
              </a:ext>
            </a:extLst>
          </p:cNvPr>
          <p:cNvCxnSpPr>
            <a:cxnSpLocks/>
          </p:cNvCxnSpPr>
          <p:nvPr/>
        </p:nvCxnSpPr>
        <p:spPr>
          <a:xfrm flipH="1">
            <a:off x="8734815" y="3989480"/>
            <a:ext cx="4379" cy="914400"/>
          </a:xfrm>
          <a:prstGeom prst="line">
            <a:avLst/>
          </a:prstGeom>
          <a:ln w="38100">
            <a:solidFill>
              <a:srgbClr val="0000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arallelogram 29">
            <a:extLst>
              <a:ext uri="{FF2B5EF4-FFF2-40B4-BE49-F238E27FC236}">
                <a16:creationId xmlns:a16="http://schemas.microsoft.com/office/drawing/2014/main" id="{16222328-AD87-704A-9E20-070B27949117}"/>
              </a:ext>
            </a:extLst>
          </p:cNvPr>
          <p:cNvSpPr/>
          <p:nvPr/>
        </p:nvSpPr>
        <p:spPr>
          <a:xfrm>
            <a:off x="10060874" y="5334455"/>
            <a:ext cx="3239510" cy="419140"/>
          </a:xfrm>
          <a:prstGeom prst="parallelogram">
            <a:avLst>
              <a:gd name="adj" fmla="val 0"/>
            </a:avLst>
          </a:prstGeom>
          <a:solidFill>
            <a:srgbClr val="E3393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000">
              <a:solidFill>
                <a:srgbClr val="79B372"/>
              </a:solidFill>
              <a:highlight>
                <a:srgbClr val="00FF00"/>
              </a:highlight>
              <a:latin typeface="Helvetica Light" panose="020B0403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9073619-B467-4F4D-A05C-FCFE4660A75E}"/>
              </a:ext>
            </a:extLst>
          </p:cNvPr>
          <p:cNvSpPr txBox="1"/>
          <p:nvPr/>
        </p:nvSpPr>
        <p:spPr>
          <a:xfrm>
            <a:off x="10213274" y="5334455"/>
            <a:ext cx="2943926" cy="40756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fr-CA" sz="1600" dirty="0">
                <a:solidFill>
                  <a:schemeClr val="bg1"/>
                </a:solidFill>
                <a:latin typeface="Helvetica Light" panose="020B0403020202020204" pitchFamily="34" charset="0"/>
              </a:rPr>
              <a:t>Densité : 400 pi/flacon de 16 oz</a:t>
            </a:r>
          </a:p>
        </p:txBody>
      </p:sp>
      <p:sp>
        <p:nvSpPr>
          <p:cNvPr id="33" name="Parallelogram 32">
            <a:extLst>
              <a:ext uri="{FF2B5EF4-FFF2-40B4-BE49-F238E27FC236}">
                <a16:creationId xmlns:a16="http://schemas.microsoft.com/office/drawing/2014/main" id="{5A4D98A5-0C32-B842-BAD3-30DC4F0ACD0F}"/>
              </a:ext>
            </a:extLst>
          </p:cNvPr>
          <p:cNvSpPr/>
          <p:nvPr/>
        </p:nvSpPr>
        <p:spPr>
          <a:xfrm>
            <a:off x="4234" y="-1"/>
            <a:ext cx="13813366" cy="882269"/>
          </a:xfrm>
          <a:prstGeom prst="parallelogram">
            <a:avLst>
              <a:gd name="adj" fmla="val 0"/>
            </a:avLst>
          </a:prstGeom>
          <a:solidFill>
            <a:srgbClr val="E13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accent5">
                  <a:lumMod val="60000"/>
                  <a:lumOff val="40000"/>
                </a:schemeClr>
              </a:solidFill>
              <a:highlight>
                <a:srgbClr val="00FF00"/>
              </a:highlight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B64F47C-59E0-D84E-AFD9-3D6B2EEBB1D9}"/>
              </a:ext>
            </a:extLst>
          </p:cNvPr>
          <p:cNvSpPr txBox="1"/>
          <p:nvPr/>
        </p:nvSpPr>
        <p:spPr>
          <a:xfrm>
            <a:off x="128628" y="202606"/>
            <a:ext cx="10918741" cy="47705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r-CA" sz="3500" b="1">
                <a:solidFill>
                  <a:schemeClr val="bg1"/>
                </a:solidFill>
                <a:latin typeface="Helvetica" pitchFamily="2" charset="0"/>
              </a:rPr>
              <a:t> PRODUITS ADHÉSIFS BRUCE</a:t>
            </a:r>
            <a:r>
              <a:rPr lang="fr-CA" sz="3500" baseline="30000">
                <a:solidFill>
                  <a:schemeClr val="bg1"/>
                </a:solidFill>
                <a:latin typeface="Helvetica" pitchFamily="2" charset="0"/>
              </a:rPr>
              <a:t>®</a:t>
            </a:r>
            <a:endParaRPr lang="fr-CA" sz="3500" b="1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35" name="Parallelogram 34">
            <a:extLst>
              <a:ext uri="{FF2B5EF4-FFF2-40B4-BE49-F238E27FC236}">
                <a16:creationId xmlns:a16="http://schemas.microsoft.com/office/drawing/2014/main" id="{8B8FE107-2985-2840-8A04-BB72A05A1A87}"/>
              </a:ext>
            </a:extLst>
          </p:cNvPr>
          <p:cNvSpPr/>
          <p:nvPr/>
        </p:nvSpPr>
        <p:spPr>
          <a:xfrm>
            <a:off x="10978302" y="-1"/>
            <a:ext cx="3121801" cy="1101673"/>
          </a:xfrm>
          <a:prstGeom prst="parallelogram">
            <a:avLst/>
          </a:prstGeom>
          <a:solidFill>
            <a:srgbClr val="464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040"/>
          </a:p>
        </p:txBody>
      </p:sp>
      <p:pic>
        <p:nvPicPr>
          <p:cNvPr id="36" name="Picture 3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C7F6F49-D4FD-0B48-9794-A51A580D6DB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2634" y="152400"/>
            <a:ext cx="2383536" cy="920970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C203806F-D3F5-FA4D-A880-C837B39921D1}"/>
              </a:ext>
            </a:extLst>
          </p:cNvPr>
          <p:cNvSpPr txBox="1">
            <a:spLocks/>
          </p:cNvSpPr>
          <p:nvPr/>
        </p:nvSpPr>
        <p:spPr>
          <a:xfrm>
            <a:off x="2728412" y="6248400"/>
            <a:ext cx="903788" cy="310896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07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TEMPS D’OUVERTURE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02C0841F-CF43-A843-ACC1-F81F61E36856}"/>
              </a:ext>
            </a:extLst>
          </p:cNvPr>
          <p:cNvSpPr txBox="1">
            <a:spLocks/>
          </p:cNvSpPr>
          <p:nvPr/>
        </p:nvSpPr>
        <p:spPr>
          <a:xfrm>
            <a:off x="2746104" y="7045888"/>
            <a:ext cx="777240" cy="207264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07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0 min</a:t>
            </a:r>
            <a:endParaRPr lang="fr-CA" sz="680">
              <a:solidFill>
                <a:schemeClr val="bg1"/>
              </a:solidFill>
              <a:latin typeface="Helvetica" pitchFamily="2" charset="0"/>
              <a:cs typeface="Futura Medium" panose="020B0602020204020303" pitchFamily="34" charset="-79"/>
            </a:endParaRP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71B799A2-1D49-134E-828A-7924E33ECEA7}"/>
              </a:ext>
            </a:extLst>
          </p:cNvPr>
          <p:cNvSpPr txBox="1">
            <a:spLocks/>
          </p:cNvSpPr>
          <p:nvPr/>
        </p:nvSpPr>
        <p:spPr>
          <a:xfrm>
            <a:off x="10294256" y="6248400"/>
            <a:ext cx="777240" cy="310896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07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CIRCULATION DENSE</a:t>
            </a: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656572CF-D2D6-084E-B595-4FBCB7D70CC4}"/>
              </a:ext>
            </a:extLst>
          </p:cNvPr>
          <p:cNvSpPr txBox="1">
            <a:spLocks/>
          </p:cNvSpPr>
          <p:nvPr/>
        </p:nvSpPr>
        <p:spPr>
          <a:xfrm>
            <a:off x="10289904" y="7045888"/>
            <a:ext cx="777240" cy="207264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07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24 heures</a:t>
            </a: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303D3386-4CF8-9646-8D2F-7CD16579B49C}"/>
              </a:ext>
            </a:extLst>
          </p:cNvPr>
          <p:cNvSpPr txBox="1">
            <a:spLocks/>
          </p:cNvSpPr>
          <p:nvPr/>
        </p:nvSpPr>
        <p:spPr>
          <a:xfrm>
            <a:off x="5262569" y="6248400"/>
            <a:ext cx="777240" cy="310896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07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TEMPS DE TRAVAIL</a:t>
            </a: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A60F1B82-8A2E-3D42-9AB2-F79BC84332A8}"/>
              </a:ext>
            </a:extLst>
          </p:cNvPr>
          <p:cNvSpPr txBox="1">
            <a:spLocks/>
          </p:cNvSpPr>
          <p:nvPr/>
        </p:nvSpPr>
        <p:spPr>
          <a:xfrm>
            <a:off x="5260704" y="7045888"/>
            <a:ext cx="777240" cy="207264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07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5-10 min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D324E7FE-8336-F743-875F-849C2F82B286}"/>
              </a:ext>
            </a:extLst>
          </p:cNvPr>
          <p:cNvSpPr txBox="1">
            <a:spLocks/>
          </p:cNvSpPr>
          <p:nvPr/>
        </p:nvSpPr>
        <p:spPr>
          <a:xfrm>
            <a:off x="7778412" y="6248400"/>
            <a:ext cx="777240" cy="310896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07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CIRCULATION LÉGÈRE</a:t>
            </a:r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8AA350EE-4753-E34B-9AD4-CF96F6154BFF}"/>
              </a:ext>
            </a:extLst>
          </p:cNvPr>
          <p:cNvSpPr txBox="1">
            <a:spLocks/>
          </p:cNvSpPr>
          <p:nvPr/>
        </p:nvSpPr>
        <p:spPr>
          <a:xfrm>
            <a:off x="7775304" y="7045888"/>
            <a:ext cx="777240" cy="207264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07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12 heures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D36363F-C24D-E94D-8B7D-F751A51E7D7A}"/>
              </a:ext>
            </a:extLst>
          </p:cNvPr>
          <p:cNvSpPr txBox="1"/>
          <p:nvPr/>
        </p:nvSpPr>
        <p:spPr>
          <a:xfrm>
            <a:off x="6604002" y="1622240"/>
            <a:ext cx="1777624" cy="157816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CA" sz="2267" b="1">
                <a:solidFill>
                  <a:srgbClr val="000036"/>
                </a:solidFill>
                <a:latin typeface="Helvetica" pitchFamily="2" charset="0"/>
              </a:rPr>
              <a:t>AVANTAGES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6E66D1E-5E42-1C4A-A3B2-A7A9D8F662A2}"/>
              </a:ext>
            </a:extLst>
          </p:cNvPr>
          <p:cNvSpPr txBox="1"/>
          <p:nvPr/>
        </p:nvSpPr>
        <p:spPr>
          <a:xfrm>
            <a:off x="6457203" y="3718697"/>
            <a:ext cx="1920044" cy="157816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CA" sz="2267" b="1">
                <a:solidFill>
                  <a:srgbClr val="000036"/>
                </a:solidFill>
                <a:latin typeface="Helvetica" pitchFamily="2" charset="0"/>
              </a:rPr>
              <a:t>TYPES DE PLANCHERS APPROUVÉS</a:t>
            </a:r>
          </a:p>
        </p:txBody>
      </p:sp>
    </p:spTree>
    <p:extLst>
      <p:ext uri="{BB962C8B-B14F-4D97-AF65-F5344CB8AC3E}">
        <p14:creationId xmlns:p14="http://schemas.microsoft.com/office/powerpoint/2010/main" val="3073658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D5E58CC9-50CB-A341-A8AF-0D4ADC11B5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806" y="2181437"/>
            <a:ext cx="3657600" cy="3657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884ADA8-E0AC-454F-93E6-5F6C27D50BF5}"/>
              </a:ext>
            </a:extLst>
          </p:cNvPr>
          <p:cNvSpPr txBox="1">
            <a:spLocks/>
          </p:cNvSpPr>
          <p:nvPr/>
        </p:nvSpPr>
        <p:spPr>
          <a:xfrm>
            <a:off x="430205" y="1933363"/>
            <a:ext cx="5156775" cy="248534"/>
          </a:xfrm>
          <a:prstGeom prst="rect">
            <a:avLst/>
          </a:prstGeom>
          <a:effectLst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1200">
                <a:solidFill>
                  <a:srgbClr val="000036"/>
                </a:solidFill>
                <a:latin typeface="Helvetica" pitchFamily="2" charset="0"/>
                <a:cs typeface="Futura Medium" panose="020B0602020204020303" pitchFamily="34" charset="-79"/>
              </a:rPr>
              <a:t>Adhésif à languette et rainures pour planchers flottants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BEA06E4-38D7-D743-99D9-6A1B9D616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223" y="1448706"/>
            <a:ext cx="5156775" cy="484774"/>
          </a:xfr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noAutofit/>
          </a:bodyPr>
          <a:lstStyle/>
          <a:p>
            <a:pPr algn="l"/>
            <a:r>
              <a:rPr lang="fr-CA" sz="3500" b="1" dirty="0">
                <a:solidFill>
                  <a:srgbClr val="000036"/>
                </a:solidFill>
                <a:latin typeface="Helvetica" pitchFamily="2" charset="0"/>
                <a:cs typeface="Futura Medium" panose="020B0602020204020303" pitchFamily="34" charset="-79"/>
              </a:rPr>
              <a:t>GLUE ASSIST PRO</a:t>
            </a:r>
            <a:endParaRPr lang="fr-CA" sz="3500" baseline="30000" dirty="0">
              <a:solidFill>
                <a:srgbClr val="000036"/>
              </a:solidFill>
              <a:latin typeface="Helvetica Light" panose="020B0403020202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662E8F9-B3F7-2545-9360-0548F6B2512D}"/>
              </a:ext>
            </a:extLst>
          </p:cNvPr>
          <p:cNvSpPr/>
          <p:nvPr/>
        </p:nvSpPr>
        <p:spPr>
          <a:xfrm>
            <a:off x="0" y="6111240"/>
            <a:ext cx="13817600" cy="1280160"/>
          </a:xfrm>
          <a:prstGeom prst="rect">
            <a:avLst/>
          </a:prstGeom>
          <a:solidFill>
            <a:srgbClr val="000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5A9AA17B-686A-794B-8EC6-1211E44A2E24}"/>
              </a:ext>
            </a:extLst>
          </p:cNvPr>
          <p:cNvSpPr txBox="1">
            <a:spLocks/>
          </p:cNvSpPr>
          <p:nvPr/>
        </p:nvSpPr>
        <p:spPr>
          <a:xfrm>
            <a:off x="7518399" y="1524000"/>
            <a:ext cx="5715000" cy="2007192"/>
          </a:xfrm>
          <a:prstGeom prst="rect">
            <a:avLst/>
          </a:prstGeom>
        </p:spPr>
        <p:txBody>
          <a:bodyPr vert="horz" lIns="0" tIns="0" rIns="0" bIns="0" numCol="1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36538" indent="-236538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600" dirty="0">
                <a:solidFill>
                  <a:srgbClr val="000036"/>
                </a:solidFill>
                <a:latin typeface="Helvetica Light" panose="020B0403020202020204" pitchFamily="34" charset="0"/>
              </a:rPr>
              <a:t>Réduit les grincements fréquents dans les installations par clouage et agrafage</a:t>
            </a:r>
          </a:p>
          <a:p>
            <a:pPr marL="236538" indent="-236538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600" dirty="0">
                <a:solidFill>
                  <a:srgbClr val="000036"/>
                </a:solidFill>
                <a:latin typeface="Helvetica Light" panose="020B0403020202020204" pitchFamily="34" charset="0"/>
              </a:rPr>
              <a:t>Formule pour dalle fraîche, à prise et durcissement rapides</a:t>
            </a:r>
          </a:p>
          <a:p>
            <a:pPr marL="236538" indent="-236538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600" dirty="0">
                <a:solidFill>
                  <a:srgbClr val="000036"/>
                </a:solidFill>
                <a:latin typeface="Helvetica Light" panose="020B0403020202020204" pitchFamily="34" charset="0"/>
              </a:rPr>
              <a:t>Liaison élastomère hyper-résistante</a:t>
            </a:r>
          </a:p>
          <a:p>
            <a:pPr marL="236538" indent="-236538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600" dirty="0">
                <a:solidFill>
                  <a:srgbClr val="000036"/>
                </a:solidFill>
                <a:latin typeface="Helvetica Light" panose="020B0403020202020204" pitchFamily="34" charset="0"/>
              </a:rPr>
              <a:t>Non tachant et facile à nettoyer</a:t>
            </a:r>
          </a:p>
          <a:p>
            <a:pPr marL="236538" indent="-236538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600" dirty="0">
                <a:solidFill>
                  <a:srgbClr val="000036"/>
                </a:solidFill>
                <a:latin typeface="Helvetica Light" panose="020B0403020202020204" pitchFamily="34" charset="0"/>
              </a:rPr>
              <a:t>Contributeur à la V 4 de LEED (ministère de la Santé publique de Californie V 1.2)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501C95B-5C51-8148-A0FE-27BF1840C3B5}"/>
              </a:ext>
            </a:extLst>
          </p:cNvPr>
          <p:cNvSpPr txBox="1"/>
          <p:nvPr/>
        </p:nvSpPr>
        <p:spPr>
          <a:xfrm>
            <a:off x="5003802" y="1654104"/>
            <a:ext cx="1777623" cy="157816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CA" sz="2267" b="1" dirty="0">
                <a:solidFill>
                  <a:srgbClr val="000036"/>
                </a:solidFill>
                <a:latin typeface="Helvetica" pitchFamily="2" charset="0"/>
              </a:rPr>
              <a:t>AVANTAGES 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D8751F6-8F4D-814C-A310-AD3E54A07DED}"/>
              </a:ext>
            </a:extLst>
          </p:cNvPr>
          <p:cNvCxnSpPr>
            <a:cxnSpLocks/>
          </p:cNvCxnSpPr>
          <p:nvPr/>
        </p:nvCxnSpPr>
        <p:spPr>
          <a:xfrm>
            <a:off x="7134614" y="1985984"/>
            <a:ext cx="0" cy="914400"/>
          </a:xfrm>
          <a:prstGeom prst="line">
            <a:avLst/>
          </a:prstGeom>
          <a:ln w="38100">
            <a:solidFill>
              <a:srgbClr val="0000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">
            <a:extLst>
              <a:ext uri="{FF2B5EF4-FFF2-40B4-BE49-F238E27FC236}">
                <a16:creationId xmlns:a16="http://schemas.microsoft.com/office/drawing/2014/main" id="{0E4D3C93-DDEB-104F-8C36-0976CFA06899}"/>
              </a:ext>
            </a:extLst>
          </p:cNvPr>
          <p:cNvSpPr txBox="1">
            <a:spLocks/>
          </p:cNvSpPr>
          <p:nvPr/>
        </p:nvSpPr>
        <p:spPr>
          <a:xfrm>
            <a:off x="7514020" y="3733800"/>
            <a:ext cx="4125631" cy="2158036"/>
          </a:xfrm>
          <a:prstGeom prst="rect">
            <a:avLst/>
          </a:prstGeom>
        </p:spPr>
        <p:txBody>
          <a:bodyPr vert="horz" lIns="0" tIns="0" rIns="0" bIns="0" numCol="1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36538" indent="-236538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600" dirty="0">
                <a:solidFill>
                  <a:srgbClr val="000036"/>
                </a:solidFill>
                <a:latin typeface="Helvetica Light" panose="020B0403020202020204" pitchFamily="34" charset="0"/>
              </a:rPr>
              <a:t>Bois franc et bois composite</a:t>
            </a:r>
          </a:p>
          <a:p>
            <a:pPr marL="236538" indent="-236538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600" dirty="0">
                <a:solidFill>
                  <a:srgbClr val="000036"/>
                </a:solidFill>
                <a:latin typeface="Helvetica Light" panose="020B0403020202020204" pitchFamily="34" charset="0"/>
              </a:rPr>
              <a:t>Bambou</a:t>
            </a:r>
          </a:p>
          <a:p>
            <a:pPr marL="236538" indent="-236538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600" dirty="0">
                <a:solidFill>
                  <a:srgbClr val="000036"/>
                </a:solidFill>
                <a:latin typeface="Helvetica Light" panose="020B0403020202020204" pitchFamily="34" charset="0"/>
              </a:rPr>
              <a:t>Parquet à pose collée</a:t>
            </a:r>
          </a:p>
          <a:p>
            <a:pPr marL="236538" indent="-236538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600" dirty="0">
                <a:solidFill>
                  <a:srgbClr val="000036"/>
                </a:solidFill>
                <a:latin typeface="Helvetica Light" panose="020B0403020202020204" pitchFamily="34" charset="0"/>
              </a:rPr>
              <a:t>Planchers de liège</a:t>
            </a:r>
          </a:p>
          <a:p>
            <a:pPr marL="236538" indent="-236538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600" dirty="0">
                <a:solidFill>
                  <a:srgbClr val="000036"/>
                </a:solidFill>
                <a:latin typeface="Helvetica Light" panose="020B0403020202020204" pitchFamily="34" charset="0"/>
              </a:rPr>
              <a:t>Sous-couche en liège</a:t>
            </a:r>
          </a:p>
          <a:p>
            <a:pPr marL="236538" indent="-236538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600" dirty="0">
                <a:solidFill>
                  <a:srgbClr val="000036"/>
                </a:solidFill>
                <a:latin typeface="Helvetica Light" panose="020B0403020202020204" pitchFamily="34" charset="0"/>
              </a:rPr>
              <a:t>Surfaces dures garnies de liège</a:t>
            </a:r>
          </a:p>
          <a:p>
            <a:pPr marL="236538" indent="-236538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600" dirty="0">
                <a:solidFill>
                  <a:srgbClr val="000036"/>
                </a:solidFill>
                <a:latin typeface="Helvetica Light" panose="020B0403020202020204" pitchFamily="34" charset="0"/>
              </a:rPr>
              <a:t>Planches imprégnées d'acrylique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44B2531-3E10-484E-9CBC-0EC9B056C639}"/>
              </a:ext>
            </a:extLst>
          </p:cNvPr>
          <p:cNvSpPr txBox="1"/>
          <p:nvPr/>
        </p:nvSpPr>
        <p:spPr>
          <a:xfrm>
            <a:off x="4823479" y="4023738"/>
            <a:ext cx="1953567" cy="157816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CA" sz="2267" b="1" dirty="0">
                <a:solidFill>
                  <a:srgbClr val="000036"/>
                </a:solidFill>
                <a:latin typeface="Helvetica" pitchFamily="2" charset="0"/>
              </a:rPr>
              <a:t>TYPES DE PLANCHERS APPROUVÉS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409DBB7-FD03-6741-980C-2AE215E1AE4B}"/>
              </a:ext>
            </a:extLst>
          </p:cNvPr>
          <p:cNvCxnSpPr>
            <a:cxnSpLocks/>
          </p:cNvCxnSpPr>
          <p:nvPr/>
        </p:nvCxnSpPr>
        <p:spPr>
          <a:xfrm flipH="1">
            <a:off x="7134614" y="4355618"/>
            <a:ext cx="4379" cy="914400"/>
          </a:xfrm>
          <a:prstGeom prst="line">
            <a:avLst/>
          </a:prstGeom>
          <a:ln w="38100">
            <a:solidFill>
              <a:srgbClr val="0000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itle 1">
            <a:extLst>
              <a:ext uri="{FF2B5EF4-FFF2-40B4-BE49-F238E27FC236}">
                <a16:creationId xmlns:a16="http://schemas.microsoft.com/office/drawing/2014/main" id="{EC38253B-7265-9241-8541-207B6AE0B392}"/>
              </a:ext>
            </a:extLst>
          </p:cNvPr>
          <p:cNvSpPr txBox="1">
            <a:spLocks/>
          </p:cNvSpPr>
          <p:nvPr/>
        </p:nvSpPr>
        <p:spPr>
          <a:xfrm>
            <a:off x="3979214" y="6248400"/>
            <a:ext cx="844265" cy="310896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07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TEMPS D’OUVERTURE</a:t>
            </a:r>
          </a:p>
        </p:txBody>
      </p:sp>
      <p:sp>
        <p:nvSpPr>
          <p:cNvPr id="77" name="Title 1">
            <a:extLst>
              <a:ext uri="{FF2B5EF4-FFF2-40B4-BE49-F238E27FC236}">
                <a16:creationId xmlns:a16="http://schemas.microsoft.com/office/drawing/2014/main" id="{7EEE350B-36F4-894D-BAEF-F940B7BA86C0}"/>
              </a:ext>
            </a:extLst>
          </p:cNvPr>
          <p:cNvSpPr txBox="1">
            <a:spLocks/>
          </p:cNvSpPr>
          <p:nvPr/>
        </p:nvSpPr>
        <p:spPr>
          <a:xfrm>
            <a:off x="4004026" y="7045888"/>
            <a:ext cx="777240" cy="207264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07" dirty="0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0 min</a:t>
            </a:r>
            <a:endParaRPr lang="fr-CA" sz="680" dirty="0">
              <a:solidFill>
                <a:schemeClr val="bg1"/>
              </a:solidFill>
              <a:latin typeface="Helvetica" pitchFamily="2" charset="0"/>
              <a:cs typeface="Futura Medium" panose="020B0602020204020303" pitchFamily="34" charset="-79"/>
            </a:endParaRPr>
          </a:p>
        </p:txBody>
      </p:sp>
      <p:sp>
        <p:nvSpPr>
          <p:cNvPr id="85" name="Title 1">
            <a:extLst>
              <a:ext uri="{FF2B5EF4-FFF2-40B4-BE49-F238E27FC236}">
                <a16:creationId xmlns:a16="http://schemas.microsoft.com/office/drawing/2014/main" id="{DE3717DC-16C0-B641-86D9-0EF1D51F7B50}"/>
              </a:ext>
            </a:extLst>
          </p:cNvPr>
          <p:cNvSpPr txBox="1">
            <a:spLocks/>
          </p:cNvSpPr>
          <p:nvPr/>
        </p:nvSpPr>
        <p:spPr>
          <a:xfrm>
            <a:off x="6520491" y="6248400"/>
            <a:ext cx="777240" cy="310896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07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TEMPS DE TRAVAIL</a:t>
            </a:r>
          </a:p>
        </p:txBody>
      </p:sp>
      <p:sp>
        <p:nvSpPr>
          <p:cNvPr id="86" name="Title 1">
            <a:extLst>
              <a:ext uri="{FF2B5EF4-FFF2-40B4-BE49-F238E27FC236}">
                <a16:creationId xmlns:a16="http://schemas.microsoft.com/office/drawing/2014/main" id="{BFB16772-7DE0-B74D-A46A-65B8A439A121}"/>
              </a:ext>
            </a:extLst>
          </p:cNvPr>
          <p:cNvSpPr txBox="1">
            <a:spLocks/>
          </p:cNvSpPr>
          <p:nvPr/>
        </p:nvSpPr>
        <p:spPr>
          <a:xfrm>
            <a:off x="6518626" y="7045888"/>
            <a:ext cx="777240" cy="207264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07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45 min</a:t>
            </a: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F4FB5F98-3D58-C442-A849-3B7F4F8F69B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7040" y="6559296"/>
            <a:ext cx="520411" cy="548640"/>
          </a:xfrm>
          <a:prstGeom prst="rect">
            <a:avLst/>
          </a:prstGeom>
        </p:spPr>
      </p:pic>
      <p:sp>
        <p:nvSpPr>
          <p:cNvPr id="93" name="Title 1">
            <a:extLst>
              <a:ext uri="{FF2B5EF4-FFF2-40B4-BE49-F238E27FC236}">
                <a16:creationId xmlns:a16="http://schemas.microsoft.com/office/drawing/2014/main" id="{43BCB74A-8303-6047-A8B3-5D45DE7F1F7E}"/>
              </a:ext>
            </a:extLst>
          </p:cNvPr>
          <p:cNvSpPr txBox="1">
            <a:spLocks/>
          </p:cNvSpPr>
          <p:nvPr/>
        </p:nvSpPr>
        <p:spPr>
          <a:xfrm>
            <a:off x="8966200" y="6248400"/>
            <a:ext cx="920466" cy="310896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07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TEMPS DE DURCISSEMENT</a:t>
            </a:r>
          </a:p>
        </p:txBody>
      </p:sp>
      <p:sp>
        <p:nvSpPr>
          <p:cNvPr id="94" name="Title 1">
            <a:extLst>
              <a:ext uri="{FF2B5EF4-FFF2-40B4-BE49-F238E27FC236}">
                <a16:creationId xmlns:a16="http://schemas.microsoft.com/office/drawing/2014/main" id="{0CD90184-2D2B-AC4C-9B0C-634A0D1820E4}"/>
              </a:ext>
            </a:extLst>
          </p:cNvPr>
          <p:cNvSpPr txBox="1">
            <a:spLocks/>
          </p:cNvSpPr>
          <p:nvPr/>
        </p:nvSpPr>
        <p:spPr>
          <a:xfrm>
            <a:off x="9033226" y="7045888"/>
            <a:ext cx="777240" cy="207264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07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12 heures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5B43D80E-549A-E845-96DB-607AD4B2E36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2440" y="6559296"/>
            <a:ext cx="520411" cy="54864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1EE3F67-FB8F-B744-9DB6-41869D984CF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61640" y="6548161"/>
            <a:ext cx="520411" cy="548640"/>
          </a:xfrm>
          <a:prstGeom prst="rect">
            <a:avLst/>
          </a:prstGeom>
        </p:spPr>
      </p:pic>
      <p:sp>
        <p:nvSpPr>
          <p:cNvPr id="33" name="Parallelogram 32">
            <a:extLst>
              <a:ext uri="{FF2B5EF4-FFF2-40B4-BE49-F238E27FC236}">
                <a16:creationId xmlns:a16="http://schemas.microsoft.com/office/drawing/2014/main" id="{763B61C7-700F-574D-BD07-EEDC7E49411A}"/>
              </a:ext>
            </a:extLst>
          </p:cNvPr>
          <p:cNvSpPr/>
          <p:nvPr/>
        </p:nvSpPr>
        <p:spPr>
          <a:xfrm>
            <a:off x="4234" y="-1"/>
            <a:ext cx="13813366" cy="882269"/>
          </a:xfrm>
          <a:prstGeom prst="parallelogram">
            <a:avLst>
              <a:gd name="adj" fmla="val 0"/>
            </a:avLst>
          </a:prstGeom>
          <a:solidFill>
            <a:srgbClr val="E13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accent5">
                  <a:lumMod val="60000"/>
                  <a:lumOff val="40000"/>
                </a:schemeClr>
              </a:solidFill>
              <a:highlight>
                <a:srgbClr val="00FF00"/>
              </a:highlight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BEBCE45-C5CF-D24D-B3AF-D6BCEECE4DB0}"/>
              </a:ext>
            </a:extLst>
          </p:cNvPr>
          <p:cNvSpPr txBox="1"/>
          <p:nvPr/>
        </p:nvSpPr>
        <p:spPr>
          <a:xfrm>
            <a:off x="128628" y="202606"/>
            <a:ext cx="10918741" cy="47705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r-CA" sz="3500" b="1">
                <a:solidFill>
                  <a:schemeClr val="bg1"/>
                </a:solidFill>
                <a:latin typeface="Helvetica" pitchFamily="2" charset="0"/>
              </a:rPr>
              <a:t> PRODUITS ADHÉSIFS BRUCE</a:t>
            </a:r>
            <a:r>
              <a:rPr lang="fr-CA" sz="3500" baseline="30000">
                <a:solidFill>
                  <a:schemeClr val="bg1"/>
                </a:solidFill>
                <a:latin typeface="Helvetica" pitchFamily="2" charset="0"/>
              </a:rPr>
              <a:t>®</a:t>
            </a:r>
            <a:endParaRPr lang="fr-CA" sz="3500" b="1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35" name="Parallelogram 34">
            <a:extLst>
              <a:ext uri="{FF2B5EF4-FFF2-40B4-BE49-F238E27FC236}">
                <a16:creationId xmlns:a16="http://schemas.microsoft.com/office/drawing/2014/main" id="{9CF18473-9116-784E-BB89-F8E6A4EEF79B}"/>
              </a:ext>
            </a:extLst>
          </p:cNvPr>
          <p:cNvSpPr/>
          <p:nvPr/>
        </p:nvSpPr>
        <p:spPr>
          <a:xfrm>
            <a:off x="10978302" y="-1"/>
            <a:ext cx="3121801" cy="1101673"/>
          </a:xfrm>
          <a:prstGeom prst="parallelogram">
            <a:avLst/>
          </a:prstGeom>
          <a:solidFill>
            <a:srgbClr val="464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040"/>
          </a:p>
        </p:txBody>
      </p:sp>
      <p:pic>
        <p:nvPicPr>
          <p:cNvPr id="36" name="Picture 3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7CCBB54-8306-0942-8871-5B235A1BE6B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2634" y="152400"/>
            <a:ext cx="2383536" cy="92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7349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983403D-5531-3A48-BEE5-2030EC5A5B26}"/>
              </a:ext>
            </a:extLst>
          </p:cNvPr>
          <p:cNvSpPr/>
          <p:nvPr/>
        </p:nvSpPr>
        <p:spPr>
          <a:xfrm>
            <a:off x="3599038" y="1981200"/>
            <a:ext cx="3200400" cy="5486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>
              <a:solidFill>
                <a:srgbClr val="46474F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2BA76E1-9DB2-C74E-810F-F631E6F708BF}"/>
              </a:ext>
            </a:extLst>
          </p:cNvPr>
          <p:cNvSpPr/>
          <p:nvPr/>
        </p:nvSpPr>
        <p:spPr>
          <a:xfrm>
            <a:off x="179914" y="1981200"/>
            <a:ext cx="3200400" cy="5486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>
              <a:solidFill>
                <a:srgbClr val="46474F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B47898E-0344-D541-BBD5-DDE5FA087341}"/>
              </a:ext>
            </a:extLst>
          </p:cNvPr>
          <p:cNvSpPr/>
          <p:nvPr/>
        </p:nvSpPr>
        <p:spPr>
          <a:xfrm>
            <a:off x="7018162" y="1981200"/>
            <a:ext cx="3200400" cy="5486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>
              <a:solidFill>
                <a:srgbClr val="46474F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7C454E1-CB7C-5141-8EA1-23EEBC6C90D7}"/>
              </a:ext>
            </a:extLst>
          </p:cNvPr>
          <p:cNvSpPr/>
          <p:nvPr/>
        </p:nvSpPr>
        <p:spPr>
          <a:xfrm>
            <a:off x="10437286" y="1981200"/>
            <a:ext cx="3200400" cy="5486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>
              <a:solidFill>
                <a:srgbClr val="46474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2F6A1E-1A58-4B49-96A2-8DCA6B11324D}"/>
              </a:ext>
            </a:extLst>
          </p:cNvPr>
          <p:cNvSpPr txBox="1"/>
          <p:nvPr/>
        </p:nvSpPr>
        <p:spPr>
          <a:xfrm>
            <a:off x="3708400" y="6019800"/>
            <a:ext cx="2663342" cy="112523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33134" indent="-124139">
              <a:buFont typeface="Arial" panose="020B0604020202020204" pitchFamily="34" charset="0"/>
              <a:buChar char="•"/>
            </a:pPr>
            <a:r>
              <a:rPr lang="fr-CA" sz="1133" dirty="0">
                <a:solidFill>
                  <a:srgbClr val="000036"/>
                </a:solidFill>
                <a:latin typeface="Helvetica Light" panose="020B0403020202020204" pitchFamily="34" charset="0"/>
              </a:rPr>
              <a:t>Sans résidus</a:t>
            </a:r>
          </a:p>
          <a:p>
            <a:pPr marL="133134" indent="-124139">
              <a:buFont typeface="Arial" panose="020B0604020202020204" pitchFamily="34" charset="0"/>
              <a:buChar char="•"/>
            </a:pPr>
            <a:r>
              <a:rPr lang="fr-CA" sz="1133" dirty="0">
                <a:solidFill>
                  <a:srgbClr val="000036"/>
                </a:solidFill>
                <a:latin typeface="Helvetica Light" panose="020B0403020202020204" pitchFamily="34" charset="0"/>
              </a:rPr>
              <a:t>Sans stries</a:t>
            </a:r>
          </a:p>
          <a:p>
            <a:pPr marL="133134" indent="-124139">
              <a:buFont typeface="Arial" panose="020B0604020202020204" pitchFamily="34" charset="0"/>
              <a:buChar char="•"/>
            </a:pPr>
            <a:r>
              <a:rPr lang="fr-CA" sz="1133" dirty="0">
                <a:solidFill>
                  <a:srgbClr val="000036"/>
                </a:solidFill>
                <a:latin typeface="Helvetica Light" panose="020B0403020202020204" pitchFamily="34" charset="0"/>
              </a:rPr>
              <a:t>Nettoie en toute sécurité</a:t>
            </a:r>
          </a:p>
          <a:p>
            <a:pPr marL="133134" indent="-124139">
              <a:buFont typeface="Arial" panose="020B0604020202020204" pitchFamily="34" charset="0"/>
              <a:buChar char="•"/>
            </a:pPr>
            <a:r>
              <a:rPr lang="fr-CA" sz="1133" dirty="0">
                <a:solidFill>
                  <a:srgbClr val="000036"/>
                </a:solidFill>
                <a:latin typeface="Helvetica Light" panose="020B0403020202020204" pitchFamily="34" charset="0"/>
              </a:rPr>
              <a:t>Flacon pulvérisateur = 32 oz liquides</a:t>
            </a:r>
          </a:p>
          <a:p>
            <a:pPr marL="133134" indent="-124139">
              <a:buFont typeface="Arial" panose="020B0604020202020204" pitchFamily="34" charset="0"/>
              <a:buChar char="•"/>
            </a:pPr>
            <a:r>
              <a:rPr lang="fr-CA" sz="1133" dirty="0">
                <a:solidFill>
                  <a:srgbClr val="000036"/>
                </a:solidFill>
                <a:latin typeface="Helvetica Light" panose="020B0403020202020204" pitchFamily="34" charset="0"/>
              </a:rPr>
              <a:t>Bouteille de recharge = 64 oz liquides</a:t>
            </a:r>
          </a:p>
          <a:p>
            <a:pPr marL="133134" indent="-124139">
              <a:buFont typeface="Arial" panose="020B0604020202020204" pitchFamily="34" charset="0"/>
              <a:buChar char="•"/>
            </a:pPr>
            <a:r>
              <a:rPr lang="fr-CA" sz="1133" dirty="0">
                <a:solidFill>
                  <a:srgbClr val="000036"/>
                </a:solidFill>
                <a:latin typeface="Helvetica Light" panose="020B0403020202020204" pitchFamily="34" charset="0"/>
              </a:rPr>
              <a:t>Durée de conservation = 2 ans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56458F-1F78-C74D-81EE-A64FE8794CD7}"/>
              </a:ext>
            </a:extLst>
          </p:cNvPr>
          <p:cNvSpPr txBox="1"/>
          <p:nvPr/>
        </p:nvSpPr>
        <p:spPr>
          <a:xfrm>
            <a:off x="3806944" y="2209800"/>
            <a:ext cx="2743200" cy="47093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fr-CA" sz="1600" b="1">
                <a:solidFill>
                  <a:srgbClr val="000036"/>
                </a:solidFill>
                <a:latin typeface="Helvetica" pitchFamily="2" charset="0"/>
              </a:rPr>
              <a:t>NETTOYANT POLYVALENT pour PLANCHERS</a:t>
            </a:r>
            <a:endParaRPr lang="fr-CA" sz="1600" b="1" baseline="30000">
              <a:solidFill>
                <a:srgbClr val="000036"/>
              </a:solidFill>
              <a:latin typeface="Helvetica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5C32D3-FA5D-B24D-A875-F679CD8D294D}"/>
              </a:ext>
            </a:extLst>
          </p:cNvPr>
          <p:cNvSpPr txBox="1"/>
          <p:nvPr/>
        </p:nvSpPr>
        <p:spPr>
          <a:xfrm>
            <a:off x="3804786" y="3003299"/>
            <a:ext cx="2743200" cy="17933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8995"/>
            <a:r>
              <a:rPr lang="fr-CA" sz="1133" b="1">
                <a:solidFill>
                  <a:srgbClr val="000036"/>
                </a:solidFill>
                <a:latin typeface="Helvetica Light" panose="020B0403020202020204" pitchFamily="34" charset="0"/>
              </a:rPr>
              <a:t>Pour carrelage, vinyle, pierre et céramique</a:t>
            </a:r>
            <a:endParaRPr lang="fr-CA" sz="1133" b="1" baseline="30000">
              <a:solidFill>
                <a:srgbClr val="000036"/>
              </a:solidFill>
              <a:latin typeface="Helvetica Light" panose="020B0403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5924DF4-ECDF-AA47-9308-ECF7452CF9FB}"/>
              </a:ext>
            </a:extLst>
          </p:cNvPr>
          <p:cNvSpPr txBox="1"/>
          <p:nvPr/>
        </p:nvSpPr>
        <p:spPr>
          <a:xfrm>
            <a:off x="279401" y="6022497"/>
            <a:ext cx="2692968" cy="112253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33134" indent="-124139">
              <a:buFont typeface="Arial" panose="020B0604020202020204" pitchFamily="34" charset="0"/>
              <a:buChar char="•"/>
            </a:pPr>
            <a:r>
              <a:rPr lang="fr-CA" sz="1133">
                <a:solidFill>
                  <a:srgbClr val="000036"/>
                </a:solidFill>
                <a:latin typeface="Helvetica Light" panose="020B0403020202020204" pitchFamily="34" charset="0"/>
              </a:rPr>
              <a:t>Sans résidus</a:t>
            </a:r>
          </a:p>
          <a:p>
            <a:pPr marL="133134" indent="-124139">
              <a:buFont typeface="Arial" panose="020B0604020202020204" pitchFamily="34" charset="0"/>
              <a:buChar char="•"/>
            </a:pPr>
            <a:r>
              <a:rPr lang="fr-CA" sz="1133">
                <a:solidFill>
                  <a:srgbClr val="000036"/>
                </a:solidFill>
                <a:latin typeface="Helvetica Light" panose="020B0403020202020204" pitchFamily="34" charset="0"/>
              </a:rPr>
              <a:t>Séchage rapide</a:t>
            </a:r>
          </a:p>
          <a:p>
            <a:pPr marL="133134" indent="-124139">
              <a:buFont typeface="Arial" panose="020B0604020202020204" pitchFamily="34" charset="0"/>
              <a:buChar char="•"/>
            </a:pPr>
            <a:r>
              <a:rPr lang="fr-CA" sz="1133">
                <a:solidFill>
                  <a:srgbClr val="000036"/>
                </a:solidFill>
                <a:latin typeface="Helvetica Light" panose="020B0403020202020204" pitchFamily="34" charset="0"/>
              </a:rPr>
              <a:t>Nettoie en toute sécurité</a:t>
            </a:r>
          </a:p>
          <a:p>
            <a:pPr marL="133134" indent="-124139">
              <a:buFont typeface="Arial" panose="020B0604020202020204" pitchFamily="34" charset="0"/>
              <a:buChar char="•"/>
            </a:pPr>
            <a:r>
              <a:rPr lang="fr-CA" sz="1133">
                <a:solidFill>
                  <a:srgbClr val="000036"/>
                </a:solidFill>
                <a:latin typeface="Helvetica Light" panose="020B0403020202020204" pitchFamily="34" charset="0"/>
              </a:rPr>
              <a:t>Flacon pulvérisateur = 32 oz liquides</a:t>
            </a:r>
          </a:p>
          <a:p>
            <a:pPr marL="133134" indent="-124139">
              <a:buFont typeface="Arial" panose="020B0604020202020204" pitchFamily="34" charset="0"/>
              <a:buChar char="•"/>
            </a:pPr>
            <a:r>
              <a:rPr lang="fr-CA" sz="1133">
                <a:solidFill>
                  <a:srgbClr val="000036"/>
                </a:solidFill>
                <a:latin typeface="Helvetica Light" panose="020B0403020202020204" pitchFamily="34" charset="0"/>
              </a:rPr>
              <a:t>Bouteille de recharge = 64 oz liquides</a:t>
            </a:r>
          </a:p>
          <a:p>
            <a:pPr marL="133134" indent="-124139">
              <a:buFont typeface="Arial" panose="020B0604020202020204" pitchFamily="34" charset="0"/>
              <a:buChar char="•"/>
            </a:pPr>
            <a:r>
              <a:rPr lang="fr-CA" sz="1133">
                <a:solidFill>
                  <a:srgbClr val="000036"/>
                </a:solidFill>
                <a:latin typeface="Helvetica Light" panose="020B0403020202020204" pitchFamily="34" charset="0"/>
              </a:rPr>
              <a:t>Durée de conservation = 2 ans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6D9FF51-2F28-9E46-B815-5C3C2F5F22DB}"/>
              </a:ext>
            </a:extLst>
          </p:cNvPr>
          <p:cNvSpPr txBox="1"/>
          <p:nvPr/>
        </p:nvSpPr>
        <p:spPr>
          <a:xfrm>
            <a:off x="409028" y="2209800"/>
            <a:ext cx="2743200" cy="6858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fr-CA" sz="1600" b="1">
                <a:solidFill>
                  <a:srgbClr val="000036"/>
                </a:solidFill>
                <a:latin typeface="Helvetica" pitchFamily="2" charset="0"/>
              </a:rPr>
              <a:t>NETTOYANT pour BOIS FRANC et PLANCHERS LAMELLÉS</a:t>
            </a:r>
            <a:endParaRPr lang="fr-CA" sz="1600" b="1" baseline="30000">
              <a:solidFill>
                <a:srgbClr val="000036"/>
              </a:solidFill>
              <a:latin typeface="Helvetica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F7CADC0-89DD-1247-8CB6-ED67E60A8A36}"/>
              </a:ext>
            </a:extLst>
          </p:cNvPr>
          <p:cNvSpPr txBox="1"/>
          <p:nvPr/>
        </p:nvSpPr>
        <p:spPr>
          <a:xfrm>
            <a:off x="7137400" y="6024794"/>
            <a:ext cx="3071285" cy="136660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33134" indent="-124139">
              <a:buFont typeface="Arial" panose="020B0604020202020204" pitchFamily="34" charset="0"/>
              <a:buChar char="•"/>
            </a:pPr>
            <a:r>
              <a:rPr lang="fr-CA" sz="1133" dirty="0">
                <a:solidFill>
                  <a:srgbClr val="000036"/>
                </a:solidFill>
                <a:latin typeface="Helvetica Light" panose="020B0403020202020204" pitchFamily="34" charset="0"/>
              </a:rPr>
              <a:t>Nettoyage facilité par les outils inclus</a:t>
            </a:r>
          </a:p>
          <a:p>
            <a:pPr marL="350838" indent="-169863">
              <a:buFont typeface="Arial" panose="020B0604020202020204" pitchFamily="34" charset="0"/>
              <a:buChar char="•"/>
            </a:pPr>
            <a:r>
              <a:rPr lang="fr-CA" sz="1133" dirty="0">
                <a:solidFill>
                  <a:srgbClr val="000036"/>
                </a:solidFill>
                <a:latin typeface="Helvetica Light" panose="020B0403020202020204" pitchFamily="34" charset="0"/>
              </a:rPr>
              <a:t>Vadrouille à tête pivotante</a:t>
            </a:r>
          </a:p>
          <a:p>
            <a:pPr marL="350838" indent="-169863">
              <a:buFont typeface="Arial" panose="020B0604020202020204" pitchFamily="34" charset="0"/>
              <a:buChar char="•"/>
            </a:pPr>
            <a:r>
              <a:rPr lang="fr-CA" sz="1133" dirty="0">
                <a:solidFill>
                  <a:srgbClr val="000036"/>
                </a:solidFill>
                <a:latin typeface="Helvetica Light" panose="020B0403020202020204" pitchFamily="34" charset="0"/>
              </a:rPr>
              <a:t>Serpillière réversible et remplaçable</a:t>
            </a:r>
          </a:p>
          <a:p>
            <a:pPr marL="350838" indent="-169863">
              <a:buFont typeface="Arial" panose="020B0604020202020204" pitchFamily="34" charset="0"/>
              <a:buChar char="•"/>
            </a:pPr>
            <a:r>
              <a:rPr lang="fr-CA" sz="1133">
                <a:solidFill>
                  <a:srgbClr val="000036"/>
                </a:solidFill>
                <a:latin typeface="Helvetica Light" panose="020B0403020202020204" pitchFamily="34" charset="0"/>
              </a:rPr>
              <a:t>Vaporisateur 32 oz </a:t>
            </a:r>
            <a:r>
              <a:rPr lang="fr-CA" sz="1133" dirty="0">
                <a:solidFill>
                  <a:srgbClr val="000036"/>
                </a:solidFill>
                <a:latin typeface="Helvetica Light" panose="020B0403020202020204" pitchFamily="34" charset="0"/>
              </a:rPr>
              <a:t>pour bois franc et planchers lamellés</a:t>
            </a:r>
          </a:p>
          <a:p>
            <a:pPr marL="133134" indent="-124139">
              <a:buFont typeface="Arial" panose="020B0604020202020204" pitchFamily="34" charset="0"/>
              <a:buChar char="•"/>
            </a:pPr>
            <a:r>
              <a:rPr lang="fr-CA" sz="1133" dirty="0">
                <a:solidFill>
                  <a:srgbClr val="000036"/>
                </a:solidFill>
                <a:latin typeface="Helvetica Light" panose="020B0403020202020204" pitchFamily="34" charset="0"/>
              </a:rPr>
              <a:t>Utilisation facile — Pulvérisez et essuyez</a:t>
            </a:r>
          </a:p>
          <a:p>
            <a:pPr marL="133134" indent="-124139">
              <a:buFont typeface="Arial" panose="020B0604020202020204" pitchFamily="34" charset="0"/>
              <a:buChar char="•"/>
            </a:pPr>
            <a:r>
              <a:rPr lang="fr-CA" sz="1133" dirty="0">
                <a:solidFill>
                  <a:srgbClr val="000036"/>
                </a:solidFill>
                <a:latin typeface="Helvetica Light" panose="020B0403020202020204" pitchFamily="34" charset="0"/>
              </a:rPr>
              <a:t>Bois franc et planchers lamellés non cirés</a:t>
            </a:r>
          </a:p>
          <a:p>
            <a:pPr marL="133134" indent="-124139">
              <a:buFont typeface="Arial" panose="020B0604020202020204" pitchFamily="34" charset="0"/>
              <a:buChar char="•"/>
            </a:pPr>
            <a:r>
              <a:rPr lang="fr-CA" sz="1133" dirty="0">
                <a:solidFill>
                  <a:srgbClr val="000036"/>
                </a:solidFill>
                <a:latin typeface="Helvetica Light" panose="020B0403020202020204" pitchFamily="34" charset="0"/>
              </a:rPr>
              <a:t>Durée de conservation = 2 ans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735DE80-3873-0B4F-B971-15E3B82BDF44}"/>
              </a:ext>
            </a:extLst>
          </p:cNvPr>
          <p:cNvSpPr txBox="1"/>
          <p:nvPr/>
        </p:nvSpPr>
        <p:spPr>
          <a:xfrm>
            <a:off x="7237084" y="2209800"/>
            <a:ext cx="2743200" cy="6858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fr-CA" sz="1600" b="1">
                <a:solidFill>
                  <a:srgbClr val="000036"/>
                </a:solidFill>
                <a:latin typeface="Helvetica" pitchFamily="2" charset="0"/>
              </a:rPr>
              <a:t>NETTOYEUR de BOIS FRANC et PLANCHERS LAMELLÉS</a:t>
            </a:r>
            <a:endParaRPr lang="fr-CA" sz="1600" b="1" baseline="30000">
              <a:solidFill>
                <a:srgbClr val="000036"/>
              </a:solidFill>
              <a:latin typeface="Helvetica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0CD4640-7CD4-4146-8F31-83374790EEB0}"/>
              </a:ext>
            </a:extLst>
          </p:cNvPr>
          <p:cNvSpPr txBox="1"/>
          <p:nvPr/>
        </p:nvSpPr>
        <p:spPr>
          <a:xfrm>
            <a:off x="7233786" y="3003299"/>
            <a:ext cx="2743200" cy="19210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8995"/>
            <a:r>
              <a:rPr lang="fr-CA" sz="1133" b="1">
                <a:solidFill>
                  <a:srgbClr val="000036"/>
                </a:solidFill>
                <a:latin typeface="Helvetica Light" panose="020B0403020202020204" pitchFamily="34" charset="0"/>
              </a:rPr>
              <a:t>Serpillière de vadrouille en tissu-éponge</a:t>
            </a:r>
            <a:endParaRPr lang="fr-CA" sz="1133" b="1" baseline="30000">
              <a:solidFill>
                <a:srgbClr val="000036"/>
              </a:solidFill>
              <a:latin typeface="Helvetica Light" panose="020B040302020202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B495C46-652A-8C44-9DE5-C7533D214A6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6762" y="3200400"/>
            <a:ext cx="2743200" cy="2743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1805823-0A0E-F34B-861B-7F8E2ABC9378}"/>
              </a:ext>
            </a:extLst>
          </p:cNvPr>
          <p:cNvSpPr txBox="1"/>
          <p:nvPr/>
        </p:nvSpPr>
        <p:spPr>
          <a:xfrm>
            <a:off x="10566400" y="6019801"/>
            <a:ext cx="2971799" cy="13715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33134" indent="-124139">
              <a:buFont typeface="Arial" panose="020B0604020202020204" pitchFamily="34" charset="0"/>
              <a:buChar char="•"/>
            </a:pPr>
            <a:r>
              <a:rPr lang="fr-CA" sz="1133" dirty="0">
                <a:solidFill>
                  <a:srgbClr val="000036"/>
                </a:solidFill>
                <a:latin typeface="Helvetica Light" panose="020B0403020202020204" pitchFamily="34" charset="0"/>
              </a:rPr>
              <a:t>Nettoyage facilité par les outils inclus</a:t>
            </a:r>
          </a:p>
          <a:p>
            <a:pPr marL="350838" indent="-169863">
              <a:buFont typeface="Arial" panose="020B0604020202020204" pitchFamily="34" charset="0"/>
              <a:buChar char="•"/>
            </a:pPr>
            <a:r>
              <a:rPr lang="fr-CA" sz="1133" dirty="0">
                <a:solidFill>
                  <a:srgbClr val="000036"/>
                </a:solidFill>
                <a:latin typeface="Helvetica Light" panose="020B0403020202020204" pitchFamily="34" charset="0"/>
              </a:rPr>
              <a:t>Tête pivotante et bras télescopique</a:t>
            </a:r>
          </a:p>
          <a:p>
            <a:pPr marL="350838" indent="-169863">
              <a:buFont typeface="Arial" panose="020B0604020202020204" pitchFamily="34" charset="0"/>
              <a:buChar char="•"/>
            </a:pPr>
            <a:r>
              <a:rPr lang="fr-CA" sz="1133" dirty="0">
                <a:solidFill>
                  <a:srgbClr val="000036"/>
                </a:solidFill>
                <a:latin typeface="Helvetica Light" panose="020B0403020202020204" pitchFamily="34" charset="0"/>
              </a:rPr>
              <a:t>Serpillière réversible et remplaçable</a:t>
            </a:r>
          </a:p>
          <a:p>
            <a:pPr marL="350838" indent="-169863">
              <a:buFont typeface="Arial" panose="020B0604020202020204" pitchFamily="34" charset="0"/>
              <a:buChar char="•"/>
            </a:pPr>
            <a:r>
              <a:rPr lang="fr-CA" sz="1133">
                <a:solidFill>
                  <a:srgbClr val="000036"/>
                </a:solidFill>
                <a:latin typeface="Helvetica Light" panose="020B0403020202020204" pitchFamily="34" charset="0"/>
              </a:rPr>
              <a:t>Vaporisateur 32 oz </a:t>
            </a:r>
            <a:r>
              <a:rPr lang="fr-CA" sz="1133" dirty="0">
                <a:solidFill>
                  <a:srgbClr val="000036"/>
                </a:solidFill>
                <a:latin typeface="Helvetica Light" panose="020B0403020202020204" pitchFamily="34" charset="0"/>
              </a:rPr>
              <a:t>pour bois franc et planchers lamellés</a:t>
            </a:r>
          </a:p>
          <a:p>
            <a:pPr marL="133134" indent="-124139">
              <a:buFont typeface="Arial" panose="020B0604020202020204" pitchFamily="34" charset="0"/>
              <a:buChar char="•"/>
            </a:pPr>
            <a:r>
              <a:rPr lang="fr-CA" sz="1133" dirty="0">
                <a:solidFill>
                  <a:srgbClr val="000036"/>
                </a:solidFill>
                <a:latin typeface="Helvetica Light" panose="020B0403020202020204" pitchFamily="34" charset="0"/>
              </a:rPr>
              <a:t>Utilisation facile — Pulvérisez et essuyez</a:t>
            </a:r>
          </a:p>
          <a:p>
            <a:pPr marL="133134" indent="-124139">
              <a:buFont typeface="Arial" panose="020B0604020202020204" pitchFamily="34" charset="0"/>
              <a:buChar char="•"/>
            </a:pPr>
            <a:r>
              <a:rPr lang="fr-CA" sz="1133" dirty="0">
                <a:solidFill>
                  <a:srgbClr val="000036"/>
                </a:solidFill>
                <a:latin typeface="Helvetica Light" panose="020B0403020202020204" pitchFamily="34" charset="0"/>
              </a:rPr>
              <a:t>Bois franc et planchers lamellés non cirés</a:t>
            </a:r>
          </a:p>
          <a:p>
            <a:pPr marL="133134" indent="-124139">
              <a:buFont typeface="Arial" panose="020B0604020202020204" pitchFamily="34" charset="0"/>
              <a:buChar char="•"/>
            </a:pPr>
            <a:r>
              <a:rPr lang="fr-CA" sz="1133" dirty="0">
                <a:solidFill>
                  <a:srgbClr val="000036"/>
                </a:solidFill>
                <a:latin typeface="Helvetica Light" panose="020B0403020202020204" pitchFamily="34" charset="0"/>
              </a:rPr>
              <a:t>Durée de conservation = 2 ans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56B8BAD-46B2-3E4C-BEEF-A0D8CFB294F4}"/>
              </a:ext>
            </a:extLst>
          </p:cNvPr>
          <p:cNvSpPr txBox="1"/>
          <p:nvPr/>
        </p:nvSpPr>
        <p:spPr>
          <a:xfrm>
            <a:off x="10676475" y="2209800"/>
            <a:ext cx="2743200" cy="6858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fr-CA" sz="1600" b="1">
                <a:solidFill>
                  <a:srgbClr val="000036"/>
                </a:solidFill>
                <a:latin typeface="Helvetica" pitchFamily="2" charset="0"/>
              </a:rPr>
              <a:t>NETTOYEUR de BOIS FRANC et PLANCHERS LAMELLÉS</a:t>
            </a:r>
            <a:endParaRPr lang="fr-CA" sz="1600" b="1" baseline="30000">
              <a:solidFill>
                <a:srgbClr val="000036"/>
              </a:solidFill>
              <a:latin typeface="Helvetica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CF8E2D1-3B2E-0749-A1AF-09B233081015}"/>
              </a:ext>
            </a:extLst>
          </p:cNvPr>
          <p:cNvSpPr txBox="1"/>
          <p:nvPr/>
        </p:nvSpPr>
        <p:spPr>
          <a:xfrm>
            <a:off x="10672038" y="3010424"/>
            <a:ext cx="2743200" cy="17221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8995"/>
            <a:r>
              <a:rPr lang="fr-CA" sz="1133" b="1">
                <a:solidFill>
                  <a:srgbClr val="000036"/>
                </a:solidFill>
                <a:latin typeface="Helvetica Light" panose="020B0403020202020204" pitchFamily="34" charset="0"/>
              </a:rPr>
              <a:t>Serpillière de vadrouille en microfibres</a:t>
            </a:r>
            <a:endParaRPr lang="fr-CA" sz="1133" b="1" baseline="30000">
              <a:solidFill>
                <a:srgbClr val="000036"/>
              </a:solidFill>
              <a:latin typeface="Helvetica Light" panose="020B0403020202020204" pitchFamily="34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87698967-3160-B841-BE82-C64559B92E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5886" y="3191517"/>
            <a:ext cx="2743200" cy="2743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5" name="Parallelogram 34">
            <a:extLst>
              <a:ext uri="{FF2B5EF4-FFF2-40B4-BE49-F238E27FC236}">
                <a16:creationId xmlns:a16="http://schemas.microsoft.com/office/drawing/2014/main" id="{14A55A33-833E-9A43-A004-F53833467428}"/>
              </a:ext>
            </a:extLst>
          </p:cNvPr>
          <p:cNvSpPr/>
          <p:nvPr/>
        </p:nvSpPr>
        <p:spPr>
          <a:xfrm>
            <a:off x="4234" y="-1"/>
            <a:ext cx="11328400" cy="882269"/>
          </a:xfrm>
          <a:prstGeom prst="parallelogram">
            <a:avLst>
              <a:gd name="adj" fmla="val 0"/>
            </a:avLst>
          </a:prstGeom>
          <a:solidFill>
            <a:srgbClr val="E13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  <a:highlight>
                <a:srgbClr val="00FF00"/>
              </a:highlight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7D9BC0F-C33E-6843-BD25-CDED8530C4F7}"/>
              </a:ext>
            </a:extLst>
          </p:cNvPr>
          <p:cNvSpPr txBox="1"/>
          <p:nvPr/>
        </p:nvSpPr>
        <p:spPr>
          <a:xfrm>
            <a:off x="128628" y="202606"/>
            <a:ext cx="10918741" cy="47705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r-CA" sz="3500" b="1">
                <a:solidFill>
                  <a:schemeClr val="bg1"/>
                </a:solidFill>
                <a:latin typeface="Helvetica" pitchFamily="2" charset="0"/>
              </a:rPr>
              <a:t> PRODUITS NETTOYANTS BRUCE</a:t>
            </a:r>
            <a:r>
              <a:rPr lang="fr-CA" sz="3500" baseline="30000">
                <a:solidFill>
                  <a:schemeClr val="bg1"/>
                </a:solidFill>
                <a:latin typeface="Helvetica" pitchFamily="2" charset="0"/>
              </a:rPr>
              <a:t>®</a:t>
            </a:r>
            <a:endParaRPr lang="fr-CA" sz="3500" b="1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42" name="Parallelogram 41">
            <a:extLst>
              <a:ext uri="{FF2B5EF4-FFF2-40B4-BE49-F238E27FC236}">
                <a16:creationId xmlns:a16="http://schemas.microsoft.com/office/drawing/2014/main" id="{8B906940-461A-7D4A-8888-D58A1ABE1923}"/>
              </a:ext>
            </a:extLst>
          </p:cNvPr>
          <p:cNvSpPr/>
          <p:nvPr/>
        </p:nvSpPr>
        <p:spPr>
          <a:xfrm>
            <a:off x="10978302" y="-1"/>
            <a:ext cx="3121801" cy="1101673"/>
          </a:xfrm>
          <a:prstGeom prst="parallelogram">
            <a:avLst/>
          </a:prstGeom>
          <a:solidFill>
            <a:srgbClr val="464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/>
          </a:p>
        </p:txBody>
      </p:sp>
      <p:pic>
        <p:nvPicPr>
          <p:cNvPr id="43" name="Picture 42" descr="A picture containing drawing&#10;&#10;Description automatically generated">
            <a:extLst>
              <a:ext uri="{FF2B5EF4-FFF2-40B4-BE49-F238E27FC236}">
                <a16:creationId xmlns:a16="http://schemas.microsoft.com/office/drawing/2014/main" id="{4B86B4F1-CDA1-7A49-9D1B-27B9CF509D4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2634" y="152400"/>
            <a:ext cx="2383536" cy="920970"/>
          </a:xfrm>
          <a:prstGeom prst="rect">
            <a:avLst/>
          </a:prstGeom>
        </p:spPr>
      </p:pic>
      <p:pic>
        <p:nvPicPr>
          <p:cNvPr id="4" name="Picture 3" descr="A picture containing food, sitting, bottle&#10;&#10;Description automatically generated">
            <a:extLst>
              <a:ext uri="{FF2B5EF4-FFF2-40B4-BE49-F238E27FC236}">
                <a16:creationId xmlns:a16="http://schemas.microsoft.com/office/drawing/2014/main" id="{0711B7A6-EFEA-A24F-9A8D-940F24F3E12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200" y="3426039"/>
            <a:ext cx="2280077" cy="228007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51A4A14-B5D7-3345-BBF2-1A681F839DC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7323" y="3431961"/>
            <a:ext cx="2280077" cy="22800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603AA962-E044-7A4E-B4F7-D7D686D152E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2200" y="3420117"/>
            <a:ext cx="2286000" cy="2286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D9E7E55-D91B-CC45-A23A-E4433E2B4CB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0400" y="3420117"/>
            <a:ext cx="2286000" cy="228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83A98D84-8E1B-6641-9F1B-0BF02D4BD1FA}"/>
              </a:ext>
            </a:extLst>
          </p:cNvPr>
          <p:cNvSpPr txBox="1"/>
          <p:nvPr/>
        </p:nvSpPr>
        <p:spPr>
          <a:xfrm>
            <a:off x="419546" y="3013236"/>
            <a:ext cx="2743200" cy="1871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8995"/>
            <a:r>
              <a:rPr lang="fr-CA" sz="1133" b="1">
                <a:solidFill>
                  <a:srgbClr val="000036"/>
                </a:solidFill>
                <a:latin typeface="Helvetica Light" panose="020B0403020202020204" pitchFamily="34" charset="0"/>
              </a:rPr>
              <a:t>Bois franc et planchers lamellés non cirés</a:t>
            </a:r>
            <a:endParaRPr lang="fr-CA" sz="1133" b="1" baseline="30000">
              <a:solidFill>
                <a:srgbClr val="000036"/>
              </a:solidFill>
              <a:latin typeface="Helvetica Ligh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8195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B426AAA-CFB5-DF4B-A466-029EA686CEC4}"/>
              </a:ext>
            </a:extLst>
          </p:cNvPr>
          <p:cNvSpPr txBox="1"/>
          <p:nvPr/>
        </p:nvSpPr>
        <p:spPr>
          <a:xfrm>
            <a:off x="1574800" y="5257800"/>
            <a:ext cx="10668000" cy="47705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fr-CA" sz="3500" b="1" dirty="0">
                <a:solidFill>
                  <a:srgbClr val="E3393F"/>
                </a:solidFill>
                <a:latin typeface="Helvetica" pitchFamily="2" charset="0"/>
              </a:rPr>
              <a:t>DES QUESTIONS?</a:t>
            </a:r>
            <a:endParaRPr lang="fr-CA" sz="3500" b="1" dirty="0">
              <a:solidFill>
                <a:srgbClr val="000036"/>
              </a:solidFill>
              <a:latin typeface="Helvetica" pitchFamily="2" charset="0"/>
            </a:endParaRPr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57774257-8C17-544E-B1E5-7FB211A87F9B}"/>
              </a:ext>
            </a:extLst>
          </p:cNvPr>
          <p:cNvSpPr/>
          <p:nvPr/>
        </p:nvSpPr>
        <p:spPr>
          <a:xfrm>
            <a:off x="6638780" y="2362200"/>
            <a:ext cx="5486400" cy="1371600"/>
          </a:xfrm>
          <a:prstGeom prst="parallelogram">
            <a:avLst/>
          </a:prstGeom>
          <a:solidFill>
            <a:srgbClr val="434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9E7FBF3-E0EC-AA43-BA23-6E46C1BC546C}"/>
              </a:ext>
            </a:extLst>
          </p:cNvPr>
          <p:cNvCxnSpPr>
            <a:cxnSpLocks/>
          </p:cNvCxnSpPr>
          <p:nvPr/>
        </p:nvCxnSpPr>
        <p:spPr>
          <a:xfrm>
            <a:off x="5924060" y="2209800"/>
            <a:ext cx="0" cy="1676400"/>
          </a:xfrm>
          <a:prstGeom prst="line">
            <a:avLst/>
          </a:prstGeom>
          <a:ln w="38100">
            <a:solidFill>
              <a:srgbClr val="0000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CE07D98A-9E64-A94A-BE8A-5E9D2007CD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2420" y="2590799"/>
            <a:ext cx="3516921" cy="914400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DEC75A20-662E-9E4A-AF65-5EE13A487DB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4580" y="2296290"/>
            <a:ext cx="4114800" cy="158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0131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arallelogram 34">
            <a:extLst>
              <a:ext uri="{FF2B5EF4-FFF2-40B4-BE49-F238E27FC236}">
                <a16:creationId xmlns:a16="http://schemas.microsoft.com/office/drawing/2014/main" id="{14A55A33-833E-9A43-A004-F53833467428}"/>
              </a:ext>
            </a:extLst>
          </p:cNvPr>
          <p:cNvSpPr/>
          <p:nvPr/>
        </p:nvSpPr>
        <p:spPr>
          <a:xfrm>
            <a:off x="4234" y="-1"/>
            <a:ext cx="11328400" cy="882269"/>
          </a:xfrm>
          <a:prstGeom prst="parallelogram">
            <a:avLst>
              <a:gd name="adj" fmla="val 0"/>
            </a:avLst>
          </a:prstGeom>
          <a:solidFill>
            <a:srgbClr val="E13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  <a:highlight>
                <a:srgbClr val="00FF00"/>
              </a:highlight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7D9BC0F-C33E-6843-BD25-CDED8530C4F7}"/>
              </a:ext>
            </a:extLst>
          </p:cNvPr>
          <p:cNvSpPr txBox="1"/>
          <p:nvPr/>
        </p:nvSpPr>
        <p:spPr>
          <a:xfrm>
            <a:off x="128628" y="202606"/>
            <a:ext cx="10918741" cy="47705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3500" b="1" dirty="0">
                <a:solidFill>
                  <a:schemeClr val="bg1"/>
                </a:solidFill>
                <a:latin typeface="Helvetica" pitchFamily="2" charset="0"/>
              </a:rPr>
              <a:t> PRODUITS ADHÉSIFS BRUCE</a:t>
            </a:r>
            <a:r>
              <a:rPr lang="en-US" sz="3500" baseline="30000" dirty="0">
                <a:solidFill>
                  <a:schemeClr val="bg1"/>
                </a:solidFill>
                <a:latin typeface="Helvetica" pitchFamily="2" charset="0"/>
              </a:rPr>
              <a:t>®</a:t>
            </a:r>
            <a:endParaRPr lang="en-US" sz="35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42" name="Parallelogram 41">
            <a:extLst>
              <a:ext uri="{FF2B5EF4-FFF2-40B4-BE49-F238E27FC236}">
                <a16:creationId xmlns:a16="http://schemas.microsoft.com/office/drawing/2014/main" id="{8B906940-461A-7D4A-8888-D58A1ABE1923}"/>
              </a:ext>
            </a:extLst>
          </p:cNvPr>
          <p:cNvSpPr/>
          <p:nvPr/>
        </p:nvSpPr>
        <p:spPr>
          <a:xfrm>
            <a:off x="10978302" y="-1"/>
            <a:ext cx="3121801" cy="1101673"/>
          </a:xfrm>
          <a:prstGeom prst="parallelogram">
            <a:avLst/>
          </a:prstGeom>
          <a:solidFill>
            <a:srgbClr val="464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/>
          </a:p>
        </p:txBody>
      </p:sp>
      <p:pic>
        <p:nvPicPr>
          <p:cNvPr id="43" name="Picture 42" descr="A picture containing drawing&#10;&#10;Description automatically generated">
            <a:extLst>
              <a:ext uri="{FF2B5EF4-FFF2-40B4-BE49-F238E27FC236}">
                <a16:creationId xmlns:a16="http://schemas.microsoft.com/office/drawing/2014/main" id="{4B86B4F1-CDA1-7A49-9D1B-27B9CF509D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2634" y="152400"/>
            <a:ext cx="2383536" cy="920970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6B7FD371-303D-934F-BEEA-80C49F5BAE2C}"/>
              </a:ext>
            </a:extLst>
          </p:cNvPr>
          <p:cNvSpPr/>
          <p:nvPr/>
        </p:nvSpPr>
        <p:spPr>
          <a:xfrm>
            <a:off x="2885014" y="1981200"/>
            <a:ext cx="2587752" cy="5486400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>
              <a:solidFill>
                <a:srgbClr val="46474F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D79125F-B166-FA4F-9EDC-E2884E176AB2}"/>
              </a:ext>
            </a:extLst>
          </p:cNvPr>
          <p:cNvSpPr txBox="1"/>
          <p:nvPr/>
        </p:nvSpPr>
        <p:spPr>
          <a:xfrm>
            <a:off x="2957556" y="6066572"/>
            <a:ext cx="2445715" cy="14010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33134" indent="-124139">
              <a:buFont typeface="Arial" panose="020B0604020202020204" pitchFamily="34" charset="0"/>
              <a:buChar char="•"/>
            </a:pPr>
            <a:r>
              <a:rPr lang="fr-CA" sz="1133" dirty="0">
                <a:solidFill>
                  <a:srgbClr val="000036"/>
                </a:solidFill>
                <a:latin typeface="Helvetica Light" panose="020B0403020202020204" pitchFamily="34" charset="0"/>
              </a:rPr>
              <a:t>Protection contre l’humidité à 90 %</a:t>
            </a:r>
          </a:p>
          <a:p>
            <a:pPr marL="133134" indent="-124139">
              <a:buFont typeface="Arial" panose="020B0604020202020204" pitchFamily="34" charset="0"/>
              <a:buChar char="•"/>
            </a:pPr>
            <a:r>
              <a:rPr lang="fr-CA" sz="1133" dirty="0">
                <a:solidFill>
                  <a:srgbClr val="000036"/>
                </a:solidFill>
                <a:latin typeface="Helvetica Light" panose="020B0403020202020204" pitchFamily="34" charset="0"/>
              </a:rPr>
              <a:t>Humidité relative 99 %, émission de vapeur d’eau 10 lb, pH 14</a:t>
            </a:r>
          </a:p>
          <a:p>
            <a:pPr marL="133134" indent="-124139">
              <a:buFont typeface="Arial" panose="020B0604020202020204" pitchFamily="34" charset="0"/>
              <a:buChar char="•"/>
            </a:pPr>
            <a:r>
              <a:rPr lang="fr-CA" sz="1133" dirty="0">
                <a:solidFill>
                  <a:srgbClr val="000036"/>
                </a:solidFill>
                <a:latin typeface="Helvetica Light" panose="020B0403020202020204" pitchFamily="34" charset="0"/>
              </a:rPr>
              <a:t>Liaison permanente et imperméable</a:t>
            </a:r>
          </a:p>
          <a:p>
            <a:pPr marL="133134" indent="-124139">
              <a:buFont typeface="Arial" panose="020B0604020202020204" pitchFamily="34" charset="0"/>
              <a:buChar char="•"/>
            </a:pPr>
            <a:r>
              <a:rPr lang="fr-CA" sz="1133" dirty="0">
                <a:solidFill>
                  <a:srgbClr val="000036"/>
                </a:solidFill>
                <a:latin typeface="Helvetica Light" panose="020B0403020202020204" pitchFamily="34" charset="0"/>
              </a:rPr>
              <a:t>Installation sur dalle fraîche</a:t>
            </a:r>
          </a:p>
          <a:p>
            <a:pPr marL="133134" indent="-124139">
              <a:buFont typeface="Arial" panose="020B0604020202020204" pitchFamily="34" charset="0"/>
              <a:buChar char="•"/>
            </a:pPr>
            <a:r>
              <a:rPr lang="fr-CA" sz="1133" dirty="0">
                <a:solidFill>
                  <a:srgbClr val="000036"/>
                </a:solidFill>
                <a:latin typeface="Helvetica Light" panose="020B0403020202020204" pitchFamily="34" charset="0"/>
              </a:rPr>
              <a:t>Temps de travail 45 à 60 minutes</a:t>
            </a:r>
          </a:p>
          <a:p>
            <a:pPr marL="133134" indent="-124139">
              <a:buFont typeface="Arial" panose="020B0604020202020204" pitchFamily="34" charset="0"/>
              <a:buChar char="•"/>
            </a:pPr>
            <a:r>
              <a:rPr lang="fr-CA" sz="1133" dirty="0">
                <a:solidFill>
                  <a:srgbClr val="000036"/>
                </a:solidFill>
                <a:latin typeface="Helvetica Light" panose="020B0403020202020204" pitchFamily="34" charset="0"/>
              </a:rPr>
              <a:t>Durée de conservation = 1 an</a:t>
            </a:r>
          </a:p>
          <a:p>
            <a:pPr marL="133134" indent="-124139">
              <a:buFont typeface="Arial" panose="020B0604020202020204" pitchFamily="34" charset="0"/>
              <a:buChar char="•"/>
            </a:pPr>
            <a:r>
              <a:rPr lang="fr-CA" sz="1133" dirty="0">
                <a:solidFill>
                  <a:schemeClr val="bg1"/>
                </a:solidFill>
                <a:latin typeface="Helvetica Light" panose="020B0403020202020204" pitchFamily="34" charset="0"/>
              </a:rPr>
              <a:t>Teneur en COV = 0,1 g/L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4C351F3-8C57-954B-9418-5D1272C259B0}"/>
              </a:ext>
            </a:extLst>
          </p:cNvPr>
          <p:cNvSpPr txBox="1"/>
          <p:nvPr/>
        </p:nvSpPr>
        <p:spPr>
          <a:xfrm>
            <a:off x="2957556" y="2265316"/>
            <a:ext cx="2384255" cy="25908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600" b="1" dirty="0" err="1">
                <a:solidFill>
                  <a:srgbClr val="000036"/>
                </a:solidFill>
                <a:latin typeface="Helvetica" pitchFamily="2" charset="0"/>
              </a:rPr>
              <a:t>PROCONNECT</a:t>
            </a:r>
            <a:r>
              <a:rPr lang="en-US" sz="1600" baseline="30000" dirty="0">
                <a:solidFill>
                  <a:srgbClr val="000036"/>
                </a:solidFill>
                <a:latin typeface="Helvetica" pitchFamily="2" charset="0"/>
              </a:rPr>
              <a:t>™</a:t>
            </a:r>
            <a:r>
              <a:rPr lang="en-US" sz="1600" b="1" dirty="0">
                <a:solidFill>
                  <a:srgbClr val="000036"/>
                </a:solidFill>
                <a:latin typeface="Helvetica" pitchFamily="2" charset="0"/>
              </a:rPr>
              <a:t> PLUS</a:t>
            </a:r>
            <a:endParaRPr lang="en-US" sz="1600" b="1" baseline="30000" dirty="0">
              <a:solidFill>
                <a:srgbClr val="000036"/>
              </a:solidFill>
              <a:latin typeface="Helvetica" pitchFamily="2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2B9BC3D-5D13-0540-A0C1-2BDC75FCB50E}"/>
              </a:ext>
            </a:extLst>
          </p:cNvPr>
          <p:cNvSpPr txBox="1"/>
          <p:nvPr/>
        </p:nvSpPr>
        <p:spPr>
          <a:xfrm>
            <a:off x="2972368" y="2850899"/>
            <a:ext cx="2363863" cy="4185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8995" algn="ctr"/>
            <a:r>
              <a:rPr lang="fr-CA" sz="1133">
                <a:solidFill>
                  <a:srgbClr val="000036"/>
                </a:solidFill>
                <a:latin typeface="Helvetica" pitchFamily="2" charset="0"/>
              </a:rPr>
              <a:t>Adhésif élastomère pare-vapeur à 90 % sur dalle sèche</a:t>
            </a:r>
            <a:endParaRPr lang="fr-CA" sz="1133" baseline="30000">
              <a:solidFill>
                <a:srgbClr val="000036"/>
              </a:solidFill>
              <a:latin typeface="Helvetica" pitchFamily="2" charset="0"/>
            </a:endParaRP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EFFDD480-6021-A741-9FBF-0E772680FC5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7290" y="3173668"/>
            <a:ext cx="2743200" cy="2743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7F2281BC-EC38-014A-B190-9D480C8C1DF2}"/>
              </a:ext>
            </a:extLst>
          </p:cNvPr>
          <p:cNvSpPr/>
          <p:nvPr/>
        </p:nvSpPr>
        <p:spPr>
          <a:xfrm>
            <a:off x="156628" y="1981201"/>
            <a:ext cx="2587752" cy="5486400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>
              <a:solidFill>
                <a:srgbClr val="46474F"/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9E63E8D-6CBD-D840-B06A-6A121C5C66B4}"/>
              </a:ext>
            </a:extLst>
          </p:cNvPr>
          <p:cNvSpPr txBox="1"/>
          <p:nvPr/>
        </p:nvSpPr>
        <p:spPr>
          <a:xfrm>
            <a:off x="229170" y="6069269"/>
            <a:ext cx="2445715" cy="139833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33134" indent="-124139">
              <a:buFont typeface="Arial" panose="020B0604020202020204" pitchFamily="34" charset="0"/>
              <a:buChar char="•"/>
            </a:pPr>
            <a:r>
              <a:rPr lang="fr-CA" sz="1133" dirty="0">
                <a:solidFill>
                  <a:srgbClr val="000036"/>
                </a:solidFill>
                <a:latin typeface="Helvetica Light" panose="020B0403020202020204" pitchFamily="34" charset="0"/>
              </a:rPr>
              <a:t>Protection illimitée contre l’humidité</a:t>
            </a:r>
          </a:p>
          <a:p>
            <a:pPr marL="133134" indent="-124139">
              <a:buFont typeface="Arial" panose="020B0604020202020204" pitchFamily="34" charset="0"/>
              <a:buChar char="•"/>
            </a:pPr>
            <a:r>
              <a:rPr lang="fr-CA" sz="1133" dirty="0">
                <a:solidFill>
                  <a:srgbClr val="000036"/>
                </a:solidFill>
                <a:latin typeface="Helvetica Light" panose="020B0403020202020204" pitchFamily="34" charset="0"/>
              </a:rPr>
              <a:t>Humidité relative 100 %, sans essai d’humidité ou de pH</a:t>
            </a:r>
          </a:p>
          <a:p>
            <a:pPr marL="133134" indent="-124139">
              <a:buFont typeface="Arial" panose="020B0604020202020204" pitchFamily="34" charset="0"/>
              <a:buChar char="•"/>
            </a:pPr>
            <a:r>
              <a:rPr lang="fr-CA" sz="1133" dirty="0">
                <a:solidFill>
                  <a:srgbClr val="000036"/>
                </a:solidFill>
                <a:latin typeface="Helvetica Light" panose="020B0403020202020204" pitchFamily="34" charset="0"/>
              </a:rPr>
              <a:t>Liaison permanente et imperméable</a:t>
            </a:r>
          </a:p>
          <a:p>
            <a:pPr marL="133134" indent="-124139">
              <a:buFont typeface="Arial" panose="020B0604020202020204" pitchFamily="34" charset="0"/>
              <a:buChar char="•"/>
            </a:pPr>
            <a:r>
              <a:rPr lang="fr-CA" sz="1133" dirty="0">
                <a:solidFill>
                  <a:srgbClr val="000036"/>
                </a:solidFill>
                <a:latin typeface="Helvetica Light" panose="020B0403020202020204" pitchFamily="34" charset="0"/>
              </a:rPr>
              <a:t>Installation sur dalle fraîche</a:t>
            </a:r>
          </a:p>
          <a:p>
            <a:pPr marL="133134" indent="-124139">
              <a:buFont typeface="Arial" panose="020B0604020202020204" pitchFamily="34" charset="0"/>
              <a:buChar char="•"/>
            </a:pPr>
            <a:r>
              <a:rPr lang="fr-CA" sz="1133" dirty="0">
                <a:solidFill>
                  <a:srgbClr val="000036"/>
                </a:solidFill>
                <a:latin typeface="Helvetica Light" panose="020B0403020202020204" pitchFamily="34" charset="0"/>
              </a:rPr>
              <a:t>Temps de travail 45 minutes</a:t>
            </a:r>
          </a:p>
          <a:p>
            <a:pPr marL="133134" indent="-124139">
              <a:buFont typeface="Arial" panose="020B0604020202020204" pitchFamily="34" charset="0"/>
              <a:buChar char="•"/>
            </a:pPr>
            <a:r>
              <a:rPr lang="fr-CA" sz="1133" dirty="0">
                <a:solidFill>
                  <a:srgbClr val="000036"/>
                </a:solidFill>
                <a:latin typeface="Helvetica Light" panose="020B0403020202020204" pitchFamily="34" charset="0"/>
              </a:rPr>
              <a:t>Durée de conservation = 1 an</a:t>
            </a:r>
          </a:p>
          <a:p>
            <a:pPr marL="133134" indent="-124139">
              <a:buFont typeface="Arial" panose="020B0604020202020204" pitchFamily="34" charset="0"/>
              <a:buChar char="•"/>
            </a:pPr>
            <a:r>
              <a:rPr lang="fr-CA" sz="1133" dirty="0">
                <a:solidFill>
                  <a:schemeClr val="bg1"/>
                </a:solidFill>
                <a:latin typeface="Helvetica Light" panose="020B0403020202020204" pitchFamily="34" charset="0"/>
              </a:rPr>
              <a:t>Teneur en COV </a:t>
            </a:r>
            <a:r>
              <a:rPr lang="fr-CA" sz="1133">
                <a:solidFill>
                  <a:schemeClr val="bg1"/>
                </a:solidFill>
                <a:latin typeface="Helvetica Light" panose="020B0403020202020204" pitchFamily="34" charset="0"/>
              </a:rPr>
              <a:t>= 0,1 g</a:t>
            </a:r>
            <a:r>
              <a:rPr lang="fr-CA" sz="1133" dirty="0">
                <a:solidFill>
                  <a:schemeClr val="bg1"/>
                </a:solidFill>
                <a:latin typeface="Helvetica Light" panose="020B0403020202020204" pitchFamily="34" charset="0"/>
              </a:rPr>
              <a:t>/L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0BBC2BF3-3A90-EC48-8DA3-4638C5F8B0BC}"/>
              </a:ext>
            </a:extLst>
          </p:cNvPr>
          <p:cNvSpPr txBox="1"/>
          <p:nvPr/>
        </p:nvSpPr>
        <p:spPr>
          <a:xfrm>
            <a:off x="229169" y="2265316"/>
            <a:ext cx="2518258" cy="26005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600" b="1" dirty="0">
                <a:solidFill>
                  <a:srgbClr val="000036"/>
                </a:solidFill>
                <a:latin typeface="Helvetica" pitchFamily="2" charset="0"/>
              </a:rPr>
              <a:t>SUMMIT</a:t>
            </a:r>
            <a:r>
              <a:rPr lang="en-US" sz="1600" baseline="30000" dirty="0">
                <a:solidFill>
                  <a:srgbClr val="000036"/>
                </a:solidFill>
                <a:latin typeface="Helvetica" pitchFamily="2" charset="0"/>
              </a:rPr>
              <a:t>™</a:t>
            </a:r>
            <a:r>
              <a:rPr lang="en-US" sz="1600" b="1" dirty="0">
                <a:solidFill>
                  <a:srgbClr val="000036"/>
                </a:solidFill>
                <a:latin typeface="Helvetica" pitchFamily="2" charset="0"/>
              </a:rPr>
              <a:t> SELECT</a:t>
            </a:r>
            <a:endParaRPr lang="en-US" sz="1600" b="1" baseline="30000" dirty="0">
              <a:solidFill>
                <a:srgbClr val="000036"/>
              </a:solidFill>
              <a:latin typeface="Helvetica" pitchFamily="2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70BCBAF-785B-2141-85FC-64A7AFA4DAD7}"/>
              </a:ext>
            </a:extLst>
          </p:cNvPr>
          <p:cNvSpPr txBox="1"/>
          <p:nvPr/>
        </p:nvSpPr>
        <p:spPr>
          <a:xfrm>
            <a:off x="339946" y="2854947"/>
            <a:ext cx="2205123" cy="4145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8995" algn="ctr"/>
            <a:r>
              <a:rPr lang="fr-CA" sz="1133" dirty="0">
                <a:solidFill>
                  <a:srgbClr val="000036"/>
                </a:solidFill>
                <a:latin typeface="Helvetica" pitchFamily="2" charset="0"/>
              </a:rPr>
              <a:t>Adhésif élastomère à écran anti-vapeur illimité sur dalle sèche</a:t>
            </a: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5D5788E7-B0B8-4542-B72D-37B232A13F6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04" y="3173668"/>
            <a:ext cx="2743200" cy="2743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7" name="Rectangle 86">
            <a:extLst>
              <a:ext uri="{FF2B5EF4-FFF2-40B4-BE49-F238E27FC236}">
                <a16:creationId xmlns:a16="http://schemas.microsoft.com/office/drawing/2014/main" id="{ED731101-AFEB-1849-80C6-133631558D20}"/>
              </a:ext>
            </a:extLst>
          </p:cNvPr>
          <p:cNvSpPr/>
          <p:nvPr/>
        </p:nvSpPr>
        <p:spPr>
          <a:xfrm>
            <a:off x="5613401" y="1981201"/>
            <a:ext cx="2587752" cy="5486400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>
              <a:solidFill>
                <a:srgbClr val="46474F"/>
              </a:solidFill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4227EE5-03F6-2D41-AA6A-1293D912EE66}"/>
              </a:ext>
            </a:extLst>
          </p:cNvPr>
          <p:cNvSpPr txBox="1"/>
          <p:nvPr/>
        </p:nvSpPr>
        <p:spPr>
          <a:xfrm>
            <a:off x="5685943" y="6071567"/>
            <a:ext cx="2445715" cy="12436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33134" indent="-124139">
              <a:buFont typeface="Arial" panose="020B0604020202020204" pitchFamily="34" charset="0"/>
              <a:buChar char="•"/>
            </a:pPr>
            <a:r>
              <a:rPr lang="fr-CA" sz="1133" dirty="0">
                <a:solidFill>
                  <a:srgbClr val="000036"/>
                </a:solidFill>
                <a:latin typeface="Helvetica Light" panose="020B0403020202020204" pitchFamily="34" charset="0"/>
              </a:rPr>
              <a:t>Tolérance modérée à l’humidité</a:t>
            </a:r>
          </a:p>
          <a:p>
            <a:pPr marL="133134" indent="-124139">
              <a:buFont typeface="Arial" panose="020B0604020202020204" pitchFamily="34" charset="0"/>
              <a:buChar char="•"/>
            </a:pPr>
            <a:r>
              <a:rPr lang="fr-CA" sz="1133" dirty="0">
                <a:solidFill>
                  <a:srgbClr val="000036"/>
                </a:solidFill>
                <a:latin typeface="Helvetica Light" panose="020B0403020202020204" pitchFamily="34" charset="0"/>
              </a:rPr>
              <a:t>Humidité relative 75 %, émission de vapeur </a:t>
            </a:r>
            <a:r>
              <a:rPr lang="fr-CA" sz="1133">
                <a:solidFill>
                  <a:srgbClr val="000036"/>
                </a:solidFill>
                <a:latin typeface="Helvetica Light" panose="020B0403020202020204" pitchFamily="34" charset="0"/>
              </a:rPr>
              <a:t>d’eau 5 lb, pH 9</a:t>
            </a:r>
            <a:endParaRPr lang="fr-CA" sz="1133" dirty="0">
              <a:solidFill>
                <a:srgbClr val="000036"/>
              </a:solidFill>
              <a:latin typeface="Helvetica Light" panose="020B0403020202020204" pitchFamily="34" charset="0"/>
            </a:endParaRPr>
          </a:p>
          <a:p>
            <a:pPr marL="133134" indent="-124139">
              <a:buFont typeface="Arial" panose="020B0604020202020204" pitchFamily="34" charset="0"/>
              <a:buChar char="•"/>
            </a:pPr>
            <a:r>
              <a:rPr lang="fr-CA" sz="1133" dirty="0">
                <a:solidFill>
                  <a:srgbClr val="000036"/>
                </a:solidFill>
                <a:latin typeface="Helvetica Light" panose="020B0403020202020204" pitchFamily="34" charset="0"/>
              </a:rPr>
              <a:t>Liaison résistante imperméable</a:t>
            </a:r>
          </a:p>
          <a:p>
            <a:pPr marL="133134" indent="-124139">
              <a:buFont typeface="Arial" panose="020B0604020202020204" pitchFamily="34" charset="0"/>
              <a:buChar char="•"/>
            </a:pPr>
            <a:r>
              <a:rPr lang="fr-CA" sz="1133" dirty="0">
                <a:solidFill>
                  <a:srgbClr val="000036"/>
                </a:solidFill>
                <a:latin typeface="Helvetica Light" panose="020B0403020202020204" pitchFamily="34" charset="0"/>
              </a:rPr>
              <a:t>Installation sur dalle fraîche</a:t>
            </a:r>
          </a:p>
          <a:p>
            <a:pPr marL="133134" indent="-124139">
              <a:buFont typeface="Arial" panose="020B0604020202020204" pitchFamily="34" charset="0"/>
              <a:buChar char="•"/>
            </a:pPr>
            <a:r>
              <a:rPr lang="fr-CA" sz="1133" dirty="0">
                <a:solidFill>
                  <a:srgbClr val="000036"/>
                </a:solidFill>
                <a:latin typeface="Helvetica Light" panose="020B0403020202020204" pitchFamily="34" charset="0"/>
              </a:rPr>
              <a:t>Temps </a:t>
            </a:r>
            <a:r>
              <a:rPr lang="fr-CA" sz="1133">
                <a:solidFill>
                  <a:srgbClr val="000036"/>
                </a:solidFill>
                <a:latin typeface="Helvetica Light" panose="020B0403020202020204" pitchFamily="34" charset="0"/>
              </a:rPr>
              <a:t>de travail 45 </a:t>
            </a:r>
            <a:r>
              <a:rPr lang="fr-CA" sz="1133" dirty="0">
                <a:solidFill>
                  <a:srgbClr val="000036"/>
                </a:solidFill>
                <a:latin typeface="Helvetica Light" panose="020B0403020202020204" pitchFamily="34" charset="0"/>
              </a:rPr>
              <a:t>à 60 minutes</a:t>
            </a:r>
          </a:p>
          <a:p>
            <a:pPr marL="133134" indent="-124139">
              <a:buFont typeface="Arial" panose="020B0604020202020204" pitchFamily="34" charset="0"/>
              <a:buChar char="•"/>
            </a:pPr>
            <a:r>
              <a:rPr lang="fr-CA" sz="1133" dirty="0">
                <a:solidFill>
                  <a:srgbClr val="000036"/>
                </a:solidFill>
                <a:latin typeface="Helvetica Light" panose="020B0403020202020204" pitchFamily="34" charset="0"/>
              </a:rPr>
              <a:t>Durée de conservation = 1 an</a:t>
            </a:r>
          </a:p>
          <a:p>
            <a:pPr marL="133134" indent="-124139">
              <a:buFont typeface="Arial" panose="020B0604020202020204" pitchFamily="34" charset="0"/>
              <a:buChar char="•"/>
            </a:pPr>
            <a:r>
              <a:rPr lang="fr-CA" sz="1133" dirty="0">
                <a:solidFill>
                  <a:schemeClr val="bg1"/>
                </a:solidFill>
                <a:latin typeface="Helvetica Light" panose="020B0403020202020204" pitchFamily="34" charset="0"/>
              </a:rPr>
              <a:t>Teneur en COV </a:t>
            </a:r>
            <a:r>
              <a:rPr lang="fr-CA" sz="1133">
                <a:solidFill>
                  <a:schemeClr val="bg1"/>
                </a:solidFill>
                <a:latin typeface="Helvetica Light" panose="020B0403020202020204" pitchFamily="34" charset="0"/>
              </a:rPr>
              <a:t>= 30 g</a:t>
            </a:r>
            <a:r>
              <a:rPr lang="fr-CA" sz="1133" dirty="0">
                <a:solidFill>
                  <a:schemeClr val="bg1"/>
                </a:solidFill>
                <a:latin typeface="Helvetica Light" panose="020B0403020202020204" pitchFamily="34" charset="0"/>
              </a:rPr>
              <a:t>/L</a:t>
            </a:r>
          </a:p>
          <a:p>
            <a:pPr marL="8995"/>
            <a:endParaRPr lang="fr-CA" sz="1133" dirty="0">
              <a:solidFill>
                <a:srgbClr val="000036"/>
              </a:solidFill>
              <a:latin typeface="Helvetica Light" panose="020B0403020202020204" pitchFamily="34" charset="0"/>
            </a:endParaRPr>
          </a:p>
          <a:p>
            <a:pPr marL="133134" indent="-124139">
              <a:buFont typeface="Arial" panose="020B0604020202020204" pitchFamily="34" charset="0"/>
              <a:buChar char="•"/>
            </a:pPr>
            <a:endParaRPr lang="fr-CA" sz="1133" dirty="0">
              <a:solidFill>
                <a:srgbClr val="000036"/>
              </a:solidFill>
              <a:latin typeface="Helvetica Light" panose="020B0403020202020204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7F10E4C-9575-374F-9CFC-75E566851C6E}"/>
              </a:ext>
            </a:extLst>
          </p:cNvPr>
          <p:cNvSpPr txBox="1"/>
          <p:nvPr/>
        </p:nvSpPr>
        <p:spPr>
          <a:xfrm>
            <a:off x="5862885" y="2265316"/>
            <a:ext cx="2072640" cy="25908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600" b="1" dirty="0">
                <a:solidFill>
                  <a:srgbClr val="000036"/>
                </a:solidFill>
                <a:latin typeface="Helvetica" pitchFamily="2" charset="0"/>
              </a:rPr>
              <a:t>EQUALIZER</a:t>
            </a:r>
            <a:r>
              <a:rPr lang="en-US" sz="1600" baseline="30000" dirty="0">
                <a:solidFill>
                  <a:srgbClr val="000036"/>
                </a:solidFill>
                <a:latin typeface="Helvetica" pitchFamily="2" charset="0"/>
              </a:rPr>
              <a:t>™</a:t>
            </a:r>
            <a:r>
              <a:rPr lang="en-US" sz="1600" b="1" dirty="0">
                <a:solidFill>
                  <a:srgbClr val="000036"/>
                </a:solidFill>
                <a:latin typeface="Helvetica" pitchFamily="2" charset="0"/>
              </a:rPr>
              <a:t> PRO</a:t>
            </a:r>
            <a:endParaRPr lang="en-US" sz="1600" b="1" baseline="30000" dirty="0">
              <a:solidFill>
                <a:srgbClr val="000036"/>
              </a:solidFill>
              <a:latin typeface="Helvetica" pitchFamily="2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90B96E8B-2376-8D41-8E2F-A3A28F7456A4}"/>
              </a:ext>
            </a:extLst>
          </p:cNvPr>
          <p:cNvSpPr txBox="1"/>
          <p:nvPr/>
        </p:nvSpPr>
        <p:spPr>
          <a:xfrm>
            <a:off x="5859587" y="2850898"/>
            <a:ext cx="2072640" cy="55136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8995" algn="ctr"/>
            <a:r>
              <a:rPr lang="fr-CA" sz="1133">
                <a:solidFill>
                  <a:srgbClr val="000036"/>
                </a:solidFill>
                <a:latin typeface="Helvetica" pitchFamily="2" charset="0"/>
              </a:rPr>
              <a:t>Adhésif uréthanique à durcissement par humidité pour planchers de bois</a:t>
            </a:r>
            <a:endParaRPr lang="fr-CA" sz="1133" baseline="30000">
              <a:solidFill>
                <a:srgbClr val="000036"/>
              </a:solidFill>
              <a:latin typeface="Helvetica" pitchFamily="2" charset="0"/>
            </a:endParaRPr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B137842A-E058-D341-857A-DAF9991A11E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27117" y="3265108"/>
            <a:ext cx="2560320" cy="25603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2" name="Rectangle 91">
            <a:extLst>
              <a:ext uri="{FF2B5EF4-FFF2-40B4-BE49-F238E27FC236}">
                <a16:creationId xmlns:a16="http://schemas.microsoft.com/office/drawing/2014/main" id="{EB0821B4-CCA5-044A-BB83-CC5DF4DE0847}"/>
              </a:ext>
            </a:extLst>
          </p:cNvPr>
          <p:cNvSpPr/>
          <p:nvPr/>
        </p:nvSpPr>
        <p:spPr>
          <a:xfrm>
            <a:off x="8341787" y="1981200"/>
            <a:ext cx="2587752" cy="5486400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>
              <a:solidFill>
                <a:srgbClr val="46474F"/>
              </a:solidFill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397147C1-DEEB-0C48-B8AD-D627D6016553}"/>
              </a:ext>
            </a:extLst>
          </p:cNvPr>
          <p:cNvSpPr txBox="1"/>
          <p:nvPr/>
        </p:nvSpPr>
        <p:spPr>
          <a:xfrm>
            <a:off x="8414329" y="6066574"/>
            <a:ext cx="2518255" cy="12486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33134" indent="-124139">
              <a:buFont typeface="Arial" panose="020B0604020202020204" pitchFamily="34" charset="0"/>
              <a:buChar char="•"/>
            </a:pPr>
            <a:r>
              <a:rPr lang="fr-CA" sz="1133" dirty="0">
                <a:solidFill>
                  <a:srgbClr val="000036"/>
                </a:solidFill>
                <a:latin typeface="Helvetica Light" panose="020B0403020202020204" pitchFamily="34" charset="0"/>
              </a:rPr>
              <a:t>S. O.</a:t>
            </a:r>
          </a:p>
          <a:p>
            <a:pPr marL="133134" indent="-124139">
              <a:buFont typeface="Arial" panose="020B0604020202020204" pitchFamily="34" charset="0"/>
              <a:buChar char="•"/>
            </a:pPr>
            <a:r>
              <a:rPr lang="fr-CA" sz="1133" dirty="0">
                <a:solidFill>
                  <a:srgbClr val="000036"/>
                </a:solidFill>
                <a:latin typeface="Helvetica Light" panose="020B0403020202020204" pitchFamily="34" charset="0"/>
              </a:rPr>
              <a:t>S. O.</a:t>
            </a:r>
          </a:p>
          <a:p>
            <a:pPr marL="133134" indent="-124139">
              <a:buFont typeface="Arial" panose="020B0604020202020204" pitchFamily="34" charset="0"/>
              <a:buChar char="•"/>
            </a:pPr>
            <a:r>
              <a:rPr lang="fr-CA" sz="1133" dirty="0">
                <a:solidFill>
                  <a:srgbClr val="000036"/>
                </a:solidFill>
                <a:latin typeface="Helvetica Light" panose="020B0403020202020204" pitchFamily="34" charset="0"/>
              </a:rPr>
              <a:t>Liaison hyper-résistante hydrofuge</a:t>
            </a:r>
          </a:p>
          <a:p>
            <a:pPr marL="133134" indent="-124139">
              <a:buFont typeface="Arial" panose="020B0604020202020204" pitchFamily="34" charset="0"/>
              <a:buChar char="•"/>
            </a:pPr>
            <a:r>
              <a:rPr lang="fr-CA" sz="1133" dirty="0">
                <a:solidFill>
                  <a:srgbClr val="000036"/>
                </a:solidFill>
                <a:latin typeface="Helvetica Light" panose="020B0403020202020204" pitchFamily="34" charset="0"/>
              </a:rPr>
              <a:t>Installation sur dalle fraîche</a:t>
            </a:r>
          </a:p>
          <a:p>
            <a:pPr marL="133134" indent="-124139">
              <a:buFont typeface="Arial" panose="020B0604020202020204" pitchFamily="34" charset="0"/>
              <a:buChar char="•"/>
            </a:pPr>
            <a:r>
              <a:rPr lang="fr-CA" sz="1133" dirty="0">
                <a:solidFill>
                  <a:srgbClr val="000036"/>
                </a:solidFill>
                <a:latin typeface="Helvetica Light" panose="020B0403020202020204" pitchFamily="34" charset="0"/>
              </a:rPr>
              <a:t>Temps </a:t>
            </a:r>
            <a:r>
              <a:rPr lang="fr-CA" sz="1133">
                <a:solidFill>
                  <a:srgbClr val="000036"/>
                </a:solidFill>
                <a:latin typeface="Helvetica Light" panose="020B0403020202020204" pitchFamily="34" charset="0"/>
              </a:rPr>
              <a:t>de travail 30 </a:t>
            </a:r>
            <a:r>
              <a:rPr lang="fr-CA" sz="1133" dirty="0">
                <a:solidFill>
                  <a:srgbClr val="000036"/>
                </a:solidFill>
                <a:latin typeface="Helvetica Light" panose="020B0403020202020204" pitchFamily="34" charset="0"/>
              </a:rPr>
              <a:t>à 60 minutes</a:t>
            </a:r>
          </a:p>
          <a:p>
            <a:pPr marL="133134" indent="-124139">
              <a:buFont typeface="Arial" panose="020B0604020202020204" pitchFamily="34" charset="0"/>
              <a:buChar char="•"/>
            </a:pPr>
            <a:r>
              <a:rPr lang="fr-CA" sz="1133" dirty="0">
                <a:solidFill>
                  <a:srgbClr val="000036"/>
                </a:solidFill>
                <a:latin typeface="Helvetica Light" panose="020B0403020202020204" pitchFamily="34" charset="0"/>
              </a:rPr>
              <a:t>Durée de conservation = 1 an</a:t>
            </a:r>
          </a:p>
          <a:p>
            <a:pPr marL="133134" indent="-124139">
              <a:buFont typeface="Arial" panose="020B0604020202020204" pitchFamily="34" charset="0"/>
              <a:buChar char="•"/>
            </a:pPr>
            <a:r>
              <a:rPr lang="fr-CA" sz="1133" dirty="0">
                <a:solidFill>
                  <a:schemeClr val="bg1"/>
                </a:solidFill>
                <a:latin typeface="Helvetica Light" panose="020B0403020202020204" pitchFamily="34" charset="0"/>
              </a:rPr>
              <a:t>Teneur en COV </a:t>
            </a:r>
            <a:r>
              <a:rPr lang="fr-CA" sz="1133">
                <a:solidFill>
                  <a:schemeClr val="bg1"/>
                </a:solidFill>
                <a:latin typeface="Helvetica Light" panose="020B0403020202020204" pitchFamily="34" charset="0"/>
              </a:rPr>
              <a:t>= 0 g</a:t>
            </a:r>
            <a:r>
              <a:rPr lang="fr-CA" sz="1133" dirty="0">
                <a:solidFill>
                  <a:schemeClr val="bg1"/>
                </a:solidFill>
                <a:latin typeface="Helvetica Light" panose="020B0403020202020204" pitchFamily="34" charset="0"/>
              </a:rPr>
              <a:t>/L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6DC40DD-9372-3441-8DB2-333BA80ED0C6}"/>
              </a:ext>
            </a:extLst>
          </p:cNvPr>
          <p:cNvSpPr txBox="1"/>
          <p:nvPr/>
        </p:nvSpPr>
        <p:spPr>
          <a:xfrm>
            <a:off x="8589814" y="2265316"/>
            <a:ext cx="2072640" cy="25908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600" b="1" dirty="0" err="1">
                <a:solidFill>
                  <a:srgbClr val="000036"/>
                </a:solidFill>
                <a:latin typeface="Helvetica" pitchFamily="2" charset="0"/>
              </a:rPr>
              <a:t>EVERSEAL</a:t>
            </a:r>
            <a:r>
              <a:rPr lang="en-US" sz="1600" baseline="30000" dirty="0">
                <a:solidFill>
                  <a:srgbClr val="000036"/>
                </a:solidFill>
                <a:latin typeface="Helvetica" pitchFamily="2" charset="0"/>
              </a:rPr>
              <a:t>™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3C4DEBD1-3E13-944C-BECA-83DB786D99A2}"/>
              </a:ext>
            </a:extLst>
          </p:cNvPr>
          <p:cNvSpPr txBox="1"/>
          <p:nvPr/>
        </p:nvSpPr>
        <p:spPr>
          <a:xfrm>
            <a:off x="8585375" y="2858024"/>
            <a:ext cx="2072640" cy="4185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8995" algn="ctr"/>
            <a:r>
              <a:rPr lang="fr-CA" sz="1133">
                <a:solidFill>
                  <a:srgbClr val="000036"/>
                </a:solidFill>
                <a:latin typeface="Helvetica" pitchFamily="2" charset="0"/>
              </a:rPr>
              <a:t>Adhésif à languette et rainures pour planchers flottants</a:t>
            </a:r>
            <a:endParaRPr lang="fr-CA" sz="1133" baseline="30000">
              <a:solidFill>
                <a:srgbClr val="000036"/>
              </a:solidFill>
              <a:latin typeface="Helvetica" pitchFamily="2" charset="0"/>
            </a:endParaRPr>
          </a:p>
        </p:txBody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id="{7F54690C-2B69-404D-9513-3621A2F6CFF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92663" y="3402268"/>
            <a:ext cx="2286000" cy="228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7" name="Rectangle 96">
            <a:extLst>
              <a:ext uri="{FF2B5EF4-FFF2-40B4-BE49-F238E27FC236}">
                <a16:creationId xmlns:a16="http://schemas.microsoft.com/office/drawing/2014/main" id="{A81B7456-C368-7E45-A2B4-B8DBFB86F22D}"/>
              </a:ext>
            </a:extLst>
          </p:cNvPr>
          <p:cNvSpPr/>
          <p:nvPr/>
        </p:nvSpPr>
        <p:spPr>
          <a:xfrm>
            <a:off x="11070172" y="1981201"/>
            <a:ext cx="2587752" cy="5486400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>
              <a:solidFill>
                <a:srgbClr val="46474F"/>
              </a:solidFill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87286446-D2CA-4446-BF58-8898D207601C}"/>
              </a:ext>
            </a:extLst>
          </p:cNvPr>
          <p:cNvSpPr txBox="1"/>
          <p:nvPr/>
        </p:nvSpPr>
        <p:spPr>
          <a:xfrm>
            <a:off x="11142714" y="6073188"/>
            <a:ext cx="2445715" cy="124201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33134" indent="-124139">
              <a:buFont typeface="Arial" panose="020B0604020202020204" pitchFamily="34" charset="0"/>
              <a:buChar char="•"/>
            </a:pPr>
            <a:r>
              <a:rPr lang="fr-CA" sz="1133" dirty="0">
                <a:solidFill>
                  <a:srgbClr val="000036"/>
                </a:solidFill>
                <a:latin typeface="Helvetica Light" panose="020B0403020202020204" pitchFamily="34" charset="0"/>
              </a:rPr>
              <a:t>S. O.</a:t>
            </a:r>
          </a:p>
          <a:p>
            <a:pPr marL="133134" indent="-124139">
              <a:buFont typeface="Arial" panose="020B0604020202020204" pitchFamily="34" charset="0"/>
              <a:buChar char="•"/>
            </a:pPr>
            <a:r>
              <a:rPr lang="fr-CA" sz="1133" dirty="0">
                <a:solidFill>
                  <a:srgbClr val="000036"/>
                </a:solidFill>
                <a:latin typeface="Helvetica Light" panose="020B0403020202020204" pitchFamily="34" charset="0"/>
              </a:rPr>
              <a:t>S. O.</a:t>
            </a:r>
          </a:p>
          <a:p>
            <a:pPr marL="133134" indent="-124139">
              <a:buFont typeface="Arial" panose="020B0604020202020204" pitchFamily="34" charset="0"/>
              <a:buChar char="•"/>
            </a:pPr>
            <a:r>
              <a:rPr lang="fr-CA" sz="1133" dirty="0">
                <a:solidFill>
                  <a:srgbClr val="000036"/>
                </a:solidFill>
                <a:latin typeface="Helvetica Light" panose="020B0403020202020204" pitchFamily="34" charset="0"/>
              </a:rPr>
              <a:t>Liaison forte imperméable</a:t>
            </a:r>
          </a:p>
          <a:p>
            <a:pPr marL="133134" indent="-124139">
              <a:buFont typeface="Arial" panose="020B0604020202020204" pitchFamily="34" charset="0"/>
              <a:buChar char="•"/>
            </a:pPr>
            <a:r>
              <a:rPr lang="fr-CA" sz="1133" dirty="0">
                <a:solidFill>
                  <a:srgbClr val="000036"/>
                </a:solidFill>
                <a:latin typeface="Helvetica Light" panose="020B0403020202020204" pitchFamily="34" charset="0"/>
              </a:rPr>
              <a:t>Installation sur dalle fraîche</a:t>
            </a:r>
          </a:p>
          <a:p>
            <a:pPr marL="133134" indent="-124139">
              <a:buFont typeface="Arial" panose="020B0604020202020204" pitchFamily="34" charset="0"/>
              <a:buChar char="•"/>
            </a:pPr>
            <a:r>
              <a:rPr lang="fr-CA" sz="1133" dirty="0">
                <a:solidFill>
                  <a:srgbClr val="000036"/>
                </a:solidFill>
                <a:latin typeface="Helvetica Light" panose="020B0403020202020204" pitchFamily="34" charset="0"/>
              </a:rPr>
              <a:t>Temps de travail 45 minutes</a:t>
            </a:r>
          </a:p>
          <a:p>
            <a:pPr marL="133134" indent="-124139">
              <a:buFont typeface="Arial" panose="020B0604020202020204" pitchFamily="34" charset="0"/>
              <a:buChar char="•"/>
            </a:pPr>
            <a:r>
              <a:rPr lang="fr-CA" sz="1133" dirty="0">
                <a:solidFill>
                  <a:srgbClr val="000036"/>
                </a:solidFill>
                <a:latin typeface="Helvetica Light" panose="020B0403020202020204" pitchFamily="34" charset="0"/>
              </a:rPr>
              <a:t>Durée de conservation = 1 an</a:t>
            </a:r>
          </a:p>
          <a:p>
            <a:pPr marL="133134" indent="-124139">
              <a:buFont typeface="Arial" panose="020B0604020202020204" pitchFamily="34" charset="0"/>
              <a:buChar char="•"/>
            </a:pPr>
            <a:r>
              <a:rPr lang="fr-CA" sz="1133" dirty="0">
                <a:solidFill>
                  <a:schemeClr val="bg1"/>
                </a:solidFill>
                <a:latin typeface="Helvetica Light" panose="020B0403020202020204" pitchFamily="34" charset="0"/>
              </a:rPr>
              <a:t>Teneur en COV </a:t>
            </a:r>
            <a:r>
              <a:rPr lang="fr-CA" sz="1133">
                <a:solidFill>
                  <a:schemeClr val="bg1"/>
                </a:solidFill>
                <a:latin typeface="Helvetica Light" panose="020B0403020202020204" pitchFamily="34" charset="0"/>
              </a:rPr>
              <a:t>= 0,1 g</a:t>
            </a:r>
            <a:r>
              <a:rPr lang="fr-CA" sz="1133" dirty="0">
                <a:solidFill>
                  <a:schemeClr val="bg1"/>
                </a:solidFill>
                <a:latin typeface="Helvetica Light" panose="020B0403020202020204" pitchFamily="34" charset="0"/>
              </a:rPr>
              <a:t>/L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BEAABDC2-7A3A-BC40-818F-95FFFCFFD5D9}"/>
              </a:ext>
            </a:extLst>
          </p:cNvPr>
          <p:cNvSpPr txBox="1"/>
          <p:nvPr/>
        </p:nvSpPr>
        <p:spPr>
          <a:xfrm>
            <a:off x="11316742" y="2271339"/>
            <a:ext cx="2072640" cy="25908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600" b="1" dirty="0">
                <a:solidFill>
                  <a:srgbClr val="000036"/>
                </a:solidFill>
                <a:latin typeface="Helvetica" pitchFamily="2" charset="0"/>
              </a:rPr>
              <a:t>GLUE ASSIST PRO</a:t>
            </a:r>
            <a:endParaRPr lang="en-US" sz="1600" b="1" baseline="30000" dirty="0">
              <a:solidFill>
                <a:srgbClr val="000036"/>
              </a:solidFill>
              <a:latin typeface="Helvetica" pitchFamily="2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BAE2A3AF-2C4E-9646-9351-7A293AACBDD4}"/>
              </a:ext>
            </a:extLst>
          </p:cNvPr>
          <p:cNvSpPr txBox="1"/>
          <p:nvPr/>
        </p:nvSpPr>
        <p:spPr>
          <a:xfrm>
            <a:off x="11311163" y="2853339"/>
            <a:ext cx="2072640" cy="4185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8995" algn="ctr"/>
            <a:r>
              <a:rPr lang="fr-CA" sz="1133">
                <a:solidFill>
                  <a:srgbClr val="000036"/>
                </a:solidFill>
                <a:latin typeface="Helvetica" pitchFamily="2" charset="0"/>
              </a:rPr>
              <a:t>Adhésif complémentaire pour planchers en bois</a:t>
            </a:r>
            <a:endParaRPr lang="fr-CA" sz="1133" baseline="30000">
              <a:solidFill>
                <a:srgbClr val="000036"/>
              </a:solidFill>
              <a:latin typeface="Helvetica" pitchFamily="2" charset="0"/>
            </a:endParaRPr>
          </a:p>
        </p:txBody>
      </p:sp>
      <p:pic>
        <p:nvPicPr>
          <p:cNvPr id="101" name="Picture 100">
            <a:extLst>
              <a:ext uri="{FF2B5EF4-FFF2-40B4-BE49-F238E27FC236}">
                <a16:creationId xmlns:a16="http://schemas.microsoft.com/office/drawing/2014/main" id="{B710F322-6098-BB45-865F-0E05127B95A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29608" y="3308522"/>
            <a:ext cx="2468880" cy="24688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09634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F4B4D1-987B-F548-8851-6B7FBBE6DF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8000" y="501721"/>
            <a:ext cx="8229600" cy="5670479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D4023C25-2A3C-CF4B-8F21-4976413A120A}"/>
              </a:ext>
            </a:extLst>
          </p:cNvPr>
          <p:cNvSpPr>
            <a:spLocks/>
          </p:cNvSpPr>
          <p:nvPr/>
        </p:nvSpPr>
        <p:spPr>
          <a:xfrm rot="5400000">
            <a:off x="6725976" y="-514837"/>
            <a:ext cx="5826648" cy="8356599"/>
          </a:xfrm>
          <a:prstGeom prst="rect">
            <a:avLst/>
          </a:prstGeom>
          <a:gradFill flip="none" rotWithShape="1">
            <a:gsLst>
              <a:gs pos="81000">
                <a:schemeClr val="bg1">
                  <a:lumMod val="36000"/>
                  <a:lumOff val="64000"/>
                  <a:alpha val="0"/>
                </a:schemeClr>
              </a:gs>
              <a:gs pos="98000">
                <a:schemeClr val="bg1">
                  <a:lumMod val="0"/>
                  <a:lumOff val="100000"/>
                  <a:alpha val="9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 dirty="0">
              <a:latin typeface="Helvetica Light" panose="020B0403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884ADA8-E0AC-454F-93E6-5F6C27D50BF5}"/>
              </a:ext>
            </a:extLst>
          </p:cNvPr>
          <p:cNvSpPr txBox="1">
            <a:spLocks/>
          </p:cNvSpPr>
          <p:nvPr/>
        </p:nvSpPr>
        <p:spPr>
          <a:xfrm>
            <a:off x="430205" y="1956325"/>
            <a:ext cx="5156775" cy="248534"/>
          </a:xfrm>
          <a:prstGeom prst="rect">
            <a:avLst/>
          </a:prstGeom>
          <a:effectLst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1200" dirty="0">
                <a:solidFill>
                  <a:srgbClr val="000036"/>
                </a:solidFill>
                <a:latin typeface="Helvetica" pitchFamily="2" charset="0"/>
                <a:cs typeface="Futura Medium" panose="020B0602020204020303" pitchFamily="34" charset="-79"/>
              </a:rPr>
              <a:t>Adhésif élastomère à écran anti-vapeur illimité sur dalle sèche</a:t>
            </a:r>
          </a:p>
        </p:txBody>
      </p:sp>
      <p:sp>
        <p:nvSpPr>
          <p:cNvPr id="61" name="Parallelogram 60">
            <a:extLst>
              <a:ext uri="{FF2B5EF4-FFF2-40B4-BE49-F238E27FC236}">
                <a16:creationId xmlns:a16="http://schemas.microsoft.com/office/drawing/2014/main" id="{45F8757A-C3E7-EE41-8B80-72DEAEB8BD61}"/>
              </a:ext>
            </a:extLst>
          </p:cNvPr>
          <p:cNvSpPr/>
          <p:nvPr/>
        </p:nvSpPr>
        <p:spPr>
          <a:xfrm>
            <a:off x="4234" y="-1"/>
            <a:ext cx="13813366" cy="882269"/>
          </a:xfrm>
          <a:prstGeom prst="parallelogram">
            <a:avLst>
              <a:gd name="adj" fmla="val 0"/>
            </a:avLst>
          </a:prstGeom>
          <a:solidFill>
            <a:srgbClr val="E13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  <a:highlight>
                <a:srgbClr val="00FF00"/>
              </a:highlight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138E35F-8D17-214F-B128-A2079502CE57}"/>
              </a:ext>
            </a:extLst>
          </p:cNvPr>
          <p:cNvSpPr txBox="1"/>
          <p:nvPr/>
        </p:nvSpPr>
        <p:spPr>
          <a:xfrm>
            <a:off x="128628" y="225568"/>
            <a:ext cx="10918741" cy="47705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r-CA" sz="3500" b="1">
                <a:solidFill>
                  <a:schemeClr val="bg1"/>
                </a:solidFill>
                <a:latin typeface="Helvetica" pitchFamily="2" charset="0"/>
              </a:rPr>
              <a:t> PRODUITS ADHÉSIFS BRUCE</a:t>
            </a:r>
            <a:r>
              <a:rPr lang="fr-CA" sz="3500" baseline="30000">
                <a:solidFill>
                  <a:schemeClr val="bg1"/>
                </a:solidFill>
                <a:latin typeface="Helvetica" pitchFamily="2" charset="0"/>
              </a:rPr>
              <a:t>®</a:t>
            </a:r>
            <a:endParaRPr lang="fr-CA" sz="3500" b="1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BEA06E4-38D7-D743-99D9-6A1B9D616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223" y="1448706"/>
            <a:ext cx="5156775" cy="484774"/>
          </a:xfr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noAutofit/>
          </a:bodyPr>
          <a:lstStyle/>
          <a:p>
            <a:pPr algn="l"/>
            <a:r>
              <a:rPr lang="en-US" sz="3500" b="1" dirty="0">
                <a:solidFill>
                  <a:srgbClr val="000036"/>
                </a:solidFill>
                <a:latin typeface="Helvetica" pitchFamily="2" charset="0"/>
                <a:cs typeface="Futura Medium" panose="020B0602020204020303" pitchFamily="34" charset="-79"/>
              </a:rPr>
              <a:t>SUMMIT</a:t>
            </a:r>
            <a:r>
              <a:rPr lang="en-US" sz="3500" baseline="30000" dirty="0">
                <a:solidFill>
                  <a:srgbClr val="000036"/>
                </a:solidFill>
                <a:latin typeface="Helvetica" pitchFamily="2" charset="0"/>
                <a:cs typeface="Futura Medium" panose="020B0602020204020303" pitchFamily="34" charset="-79"/>
              </a:rPr>
              <a:t>™</a:t>
            </a:r>
            <a:r>
              <a:rPr lang="en-US" sz="3500" b="1" dirty="0">
                <a:solidFill>
                  <a:srgbClr val="000036"/>
                </a:solidFill>
                <a:latin typeface="Helvetica" pitchFamily="2" charset="0"/>
                <a:cs typeface="Futura Medium" panose="020B0602020204020303" pitchFamily="34" charset="-79"/>
              </a:rPr>
              <a:t> SELECT</a:t>
            </a:r>
            <a:endParaRPr lang="en-US" sz="3500" baseline="30000" dirty="0">
              <a:solidFill>
                <a:srgbClr val="000036"/>
              </a:solidFill>
              <a:latin typeface="Helvetica Light" panose="020B0403020202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662E8F9-B3F7-2545-9360-0548F6B2512D}"/>
              </a:ext>
            </a:extLst>
          </p:cNvPr>
          <p:cNvSpPr/>
          <p:nvPr/>
        </p:nvSpPr>
        <p:spPr>
          <a:xfrm>
            <a:off x="0" y="6111240"/>
            <a:ext cx="13817600" cy="1280160"/>
          </a:xfrm>
          <a:prstGeom prst="rect">
            <a:avLst/>
          </a:prstGeom>
          <a:solidFill>
            <a:srgbClr val="000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itle 1">
            <a:extLst>
              <a:ext uri="{FF2B5EF4-FFF2-40B4-BE49-F238E27FC236}">
                <a16:creationId xmlns:a16="http://schemas.microsoft.com/office/drawing/2014/main" id="{EDC3BC02-C50C-EC49-9209-41AD9971357E}"/>
              </a:ext>
            </a:extLst>
          </p:cNvPr>
          <p:cNvSpPr txBox="1">
            <a:spLocks/>
          </p:cNvSpPr>
          <p:nvPr/>
        </p:nvSpPr>
        <p:spPr>
          <a:xfrm>
            <a:off x="9902934" y="6248400"/>
            <a:ext cx="777240" cy="310896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07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CIRCULATION DENSE</a:t>
            </a:r>
          </a:p>
        </p:txBody>
      </p:sp>
      <p:sp>
        <p:nvSpPr>
          <p:cNvPr id="68" name="Title 1">
            <a:extLst>
              <a:ext uri="{FF2B5EF4-FFF2-40B4-BE49-F238E27FC236}">
                <a16:creationId xmlns:a16="http://schemas.microsoft.com/office/drawing/2014/main" id="{B5771D95-3FE3-3046-BAF7-4C9C5F33116E}"/>
              </a:ext>
            </a:extLst>
          </p:cNvPr>
          <p:cNvSpPr txBox="1">
            <a:spLocks/>
          </p:cNvSpPr>
          <p:nvPr/>
        </p:nvSpPr>
        <p:spPr>
          <a:xfrm>
            <a:off x="9899546" y="7045888"/>
            <a:ext cx="777240" cy="207264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10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6 heures</a:t>
            </a: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77050272-3CE0-A448-80FB-C5A60BF61A8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89517" y="6475418"/>
            <a:ext cx="607144" cy="640080"/>
          </a:xfrm>
          <a:prstGeom prst="rect">
            <a:avLst/>
          </a:prstGeom>
        </p:spPr>
      </p:pic>
      <p:sp>
        <p:nvSpPr>
          <p:cNvPr id="70" name="Title 1">
            <a:extLst>
              <a:ext uri="{FF2B5EF4-FFF2-40B4-BE49-F238E27FC236}">
                <a16:creationId xmlns:a16="http://schemas.microsoft.com/office/drawing/2014/main" id="{384C475F-1B67-1441-9A4B-A0AFC98C268B}"/>
              </a:ext>
            </a:extLst>
          </p:cNvPr>
          <p:cNvSpPr txBox="1">
            <a:spLocks/>
          </p:cNvSpPr>
          <p:nvPr/>
        </p:nvSpPr>
        <p:spPr>
          <a:xfrm>
            <a:off x="11256034" y="6248400"/>
            <a:ext cx="777240" cy="310896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07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Indice d’isolation aux bruits de choc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439D6D7D-B09C-484A-9A09-68AEA6F0ECD4}"/>
              </a:ext>
            </a:extLst>
          </p:cNvPr>
          <p:cNvSpPr txBox="1">
            <a:spLocks/>
          </p:cNvSpPr>
          <p:nvPr/>
        </p:nvSpPr>
        <p:spPr>
          <a:xfrm>
            <a:off x="11252163" y="7045888"/>
            <a:ext cx="777240" cy="207264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10" dirty="0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**68 dB</a:t>
            </a: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79B2A0C5-51BD-BF46-B40C-6C969B8967C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42620" y="6475418"/>
            <a:ext cx="607144" cy="640080"/>
          </a:xfrm>
          <a:prstGeom prst="rect">
            <a:avLst/>
          </a:prstGeom>
        </p:spPr>
      </p:pic>
      <p:sp>
        <p:nvSpPr>
          <p:cNvPr id="73" name="Title 1">
            <a:extLst>
              <a:ext uri="{FF2B5EF4-FFF2-40B4-BE49-F238E27FC236}">
                <a16:creationId xmlns:a16="http://schemas.microsoft.com/office/drawing/2014/main" id="{15E6EA4F-EB40-334F-A13C-EFC38695D658}"/>
              </a:ext>
            </a:extLst>
          </p:cNvPr>
          <p:cNvSpPr txBox="1">
            <a:spLocks/>
          </p:cNvSpPr>
          <p:nvPr/>
        </p:nvSpPr>
        <p:spPr>
          <a:xfrm>
            <a:off x="3137426" y="6248400"/>
            <a:ext cx="777240" cy="310896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07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Taux d’émission de vapeur d’eau</a:t>
            </a:r>
          </a:p>
        </p:txBody>
      </p:sp>
      <p:sp>
        <p:nvSpPr>
          <p:cNvPr id="74" name="Title 1">
            <a:extLst>
              <a:ext uri="{FF2B5EF4-FFF2-40B4-BE49-F238E27FC236}">
                <a16:creationId xmlns:a16="http://schemas.microsoft.com/office/drawing/2014/main" id="{3578898F-0A7F-DC4A-A9EF-7C276830CA78}"/>
              </a:ext>
            </a:extLst>
          </p:cNvPr>
          <p:cNvSpPr txBox="1">
            <a:spLocks/>
          </p:cNvSpPr>
          <p:nvPr/>
        </p:nvSpPr>
        <p:spPr>
          <a:xfrm>
            <a:off x="3136458" y="7045888"/>
            <a:ext cx="777240" cy="207264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10" dirty="0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*</a:t>
            </a:r>
            <a:r>
              <a:rPr lang="en-US" sz="910" dirty="0" err="1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SEss</a:t>
            </a:r>
            <a:endParaRPr lang="en-US" sz="910" dirty="0">
              <a:solidFill>
                <a:schemeClr val="bg1"/>
              </a:solidFill>
              <a:latin typeface="Helvetica" pitchFamily="2" charset="0"/>
              <a:cs typeface="Futura Medium" panose="020B0602020204020303" pitchFamily="34" charset="-79"/>
            </a:endParaRP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BA98E7FF-73AB-F040-BC32-1FE66BC1E2B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2958" y="6429698"/>
            <a:ext cx="693879" cy="731520"/>
          </a:xfrm>
          <a:prstGeom prst="rect">
            <a:avLst/>
          </a:prstGeom>
        </p:spPr>
      </p:pic>
      <p:sp>
        <p:nvSpPr>
          <p:cNvPr id="76" name="Title 1">
            <a:extLst>
              <a:ext uri="{FF2B5EF4-FFF2-40B4-BE49-F238E27FC236}">
                <a16:creationId xmlns:a16="http://schemas.microsoft.com/office/drawing/2014/main" id="{EC38253B-7265-9241-8541-207B6AE0B392}"/>
              </a:ext>
            </a:extLst>
          </p:cNvPr>
          <p:cNvSpPr txBox="1">
            <a:spLocks/>
          </p:cNvSpPr>
          <p:nvPr/>
        </p:nvSpPr>
        <p:spPr>
          <a:xfrm>
            <a:off x="1784325" y="6248400"/>
            <a:ext cx="777240" cy="310896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07" dirty="0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pH</a:t>
            </a:r>
          </a:p>
        </p:txBody>
      </p:sp>
      <p:sp>
        <p:nvSpPr>
          <p:cNvPr id="77" name="Title 1">
            <a:extLst>
              <a:ext uri="{FF2B5EF4-FFF2-40B4-BE49-F238E27FC236}">
                <a16:creationId xmlns:a16="http://schemas.microsoft.com/office/drawing/2014/main" id="{7EEE350B-36F4-894D-BAEF-F940B7BA86C0}"/>
              </a:ext>
            </a:extLst>
          </p:cNvPr>
          <p:cNvSpPr txBox="1">
            <a:spLocks/>
          </p:cNvSpPr>
          <p:nvPr/>
        </p:nvSpPr>
        <p:spPr>
          <a:xfrm>
            <a:off x="1783841" y="7045888"/>
            <a:ext cx="777240" cy="207264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10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*Sess </a:t>
            </a:r>
            <a:r>
              <a:rPr lang="fr-CA" sz="910" baseline="30000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(14)</a:t>
            </a: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3DD2F9F0-0BA6-A848-BCE9-C8CA32B3C0C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2739" y="6521138"/>
            <a:ext cx="520411" cy="548640"/>
          </a:xfrm>
          <a:prstGeom prst="rect">
            <a:avLst/>
          </a:prstGeom>
        </p:spPr>
      </p:pic>
      <p:sp>
        <p:nvSpPr>
          <p:cNvPr id="79" name="Title 1">
            <a:extLst>
              <a:ext uri="{FF2B5EF4-FFF2-40B4-BE49-F238E27FC236}">
                <a16:creationId xmlns:a16="http://schemas.microsoft.com/office/drawing/2014/main" id="{9C2F5E01-B052-0344-A966-E757379CC2A4}"/>
              </a:ext>
            </a:extLst>
          </p:cNvPr>
          <p:cNvSpPr txBox="1">
            <a:spLocks/>
          </p:cNvSpPr>
          <p:nvPr/>
        </p:nvSpPr>
        <p:spPr>
          <a:xfrm>
            <a:off x="431223" y="6248400"/>
            <a:ext cx="777240" cy="310896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07" dirty="0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Humidité relative</a:t>
            </a:r>
          </a:p>
        </p:txBody>
      </p:sp>
      <p:sp>
        <p:nvSpPr>
          <p:cNvPr id="80" name="Title 1">
            <a:extLst>
              <a:ext uri="{FF2B5EF4-FFF2-40B4-BE49-F238E27FC236}">
                <a16:creationId xmlns:a16="http://schemas.microsoft.com/office/drawing/2014/main" id="{E93C3907-13A9-CD47-AA91-E6D0D262534E}"/>
              </a:ext>
            </a:extLst>
          </p:cNvPr>
          <p:cNvSpPr txBox="1">
            <a:spLocks/>
          </p:cNvSpPr>
          <p:nvPr/>
        </p:nvSpPr>
        <p:spPr>
          <a:xfrm>
            <a:off x="431223" y="7045888"/>
            <a:ext cx="777240" cy="207264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10" dirty="0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*</a:t>
            </a:r>
            <a:r>
              <a:rPr lang="fr-CA" sz="910" dirty="0" err="1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SEss</a:t>
            </a:r>
            <a:r>
              <a:rPr lang="fr-CA" sz="910" dirty="0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 </a:t>
            </a:r>
            <a:r>
              <a:rPr lang="fr-CA" sz="910" baseline="30000" dirty="0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(100 %)</a:t>
            </a: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5DCD28BD-896B-2848-A0F4-66DAE641380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586" y="6452558"/>
            <a:ext cx="650514" cy="685800"/>
          </a:xfrm>
          <a:prstGeom prst="rect">
            <a:avLst/>
          </a:prstGeom>
        </p:spPr>
      </p:pic>
      <p:sp>
        <p:nvSpPr>
          <p:cNvPr id="82" name="Title 1">
            <a:extLst>
              <a:ext uri="{FF2B5EF4-FFF2-40B4-BE49-F238E27FC236}">
                <a16:creationId xmlns:a16="http://schemas.microsoft.com/office/drawing/2014/main" id="{8C002404-0A1B-9D41-A47A-059C64C4CE26}"/>
              </a:ext>
            </a:extLst>
          </p:cNvPr>
          <p:cNvSpPr txBox="1">
            <a:spLocks/>
          </p:cNvSpPr>
          <p:nvPr/>
        </p:nvSpPr>
        <p:spPr>
          <a:xfrm>
            <a:off x="12609137" y="6248400"/>
            <a:ext cx="777240" cy="310896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07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Indice de transmission du son</a:t>
            </a:r>
          </a:p>
        </p:txBody>
      </p:sp>
      <p:sp>
        <p:nvSpPr>
          <p:cNvPr id="83" name="Title 1">
            <a:extLst>
              <a:ext uri="{FF2B5EF4-FFF2-40B4-BE49-F238E27FC236}">
                <a16:creationId xmlns:a16="http://schemas.microsoft.com/office/drawing/2014/main" id="{302D323A-89DE-B84B-A6F4-F825E2F504E3}"/>
              </a:ext>
            </a:extLst>
          </p:cNvPr>
          <p:cNvSpPr txBox="1">
            <a:spLocks/>
          </p:cNvSpPr>
          <p:nvPr/>
        </p:nvSpPr>
        <p:spPr>
          <a:xfrm>
            <a:off x="12604785" y="7045888"/>
            <a:ext cx="777240" cy="207264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10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**62 dB</a:t>
            </a:r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D639C51-2839-9C45-A287-76717C450EA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99108" y="6475418"/>
            <a:ext cx="607144" cy="640080"/>
          </a:xfrm>
          <a:prstGeom prst="rect">
            <a:avLst/>
          </a:prstGeom>
        </p:spPr>
      </p:pic>
      <p:sp>
        <p:nvSpPr>
          <p:cNvPr id="85" name="Title 1">
            <a:extLst>
              <a:ext uri="{FF2B5EF4-FFF2-40B4-BE49-F238E27FC236}">
                <a16:creationId xmlns:a16="http://schemas.microsoft.com/office/drawing/2014/main" id="{DE3717DC-16C0-B641-86D9-0EF1D51F7B50}"/>
              </a:ext>
            </a:extLst>
          </p:cNvPr>
          <p:cNvSpPr txBox="1">
            <a:spLocks/>
          </p:cNvSpPr>
          <p:nvPr/>
        </p:nvSpPr>
        <p:spPr>
          <a:xfrm>
            <a:off x="4442697" y="6261971"/>
            <a:ext cx="838815" cy="310896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07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TEMPS </a:t>
            </a:r>
          </a:p>
          <a:p>
            <a:pPr algn="ctr"/>
            <a:r>
              <a:rPr lang="fr-CA" sz="907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D’OUVERTURE</a:t>
            </a:r>
          </a:p>
        </p:txBody>
      </p:sp>
      <p:sp>
        <p:nvSpPr>
          <p:cNvPr id="86" name="Title 1">
            <a:extLst>
              <a:ext uri="{FF2B5EF4-FFF2-40B4-BE49-F238E27FC236}">
                <a16:creationId xmlns:a16="http://schemas.microsoft.com/office/drawing/2014/main" id="{BFB16772-7DE0-B74D-A46A-65B8A439A121}"/>
              </a:ext>
            </a:extLst>
          </p:cNvPr>
          <p:cNvSpPr txBox="1">
            <a:spLocks/>
          </p:cNvSpPr>
          <p:nvPr/>
        </p:nvSpPr>
        <p:spPr>
          <a:xfrm>
            <a:off x="4489076" y="7045888"/>
            <a:ext cx="777240" cy="207264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10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0 min</a:t>
            </a: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F4FB5F98-3D58-C442-A849-3B7F4F8F69B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7490" y="6521138"/>
            <a:ext cx="520411" cy="548640"/>
          </a:xfrm>
          <a:prstGeom prst="rect">
            <a:avLst/>
          </a:prstGeom>
        </p:spPr>
      </p:pic>
      <p:sp>
        <p:nvSpPr>
          <p:cNvPr id="88" name="Title 1">
            <a:extLst>
              <a:ext uri="{FF2B5EF4-FFF2-40B4-BE49-F238E27FC236}">
                <a16:creationId xmlns:a16="http://schemas.microsoft.com/office/drawing/2014/main" id="{F9CF57EC-7856-F94A-AF46-7DE44CA2D2FA}"/>
              </a:ext>
            </a:extLst>
          </p:cNvPr>
          <p:cNvSpPr txBox="1">
            <a:spLocks/>
          </p:cNvSpPr>
          <p:nvPr/>
        </p:nvSpPr>
        <p:spPr>
          <a:xfrm>
            <a:off x="8549832" y="6248400"/>
            <a:ext cx="777240" cy="310896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07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CIRCULATIONLÉGÈRE</a:t>
            </a:r>
          </a:p>
        </p:txBody>
      </p:sp>
      <p:sp>
        <p:nvSpPr>
          <p:cNvPr id="89" name="Title 1">
            <a:extLst>
              <a:ext uri="{FF2B5EF4-FFF2-40B4-BE49-F238E27FC236}">
                <a16:creationId xmlns:a16="http://schemas.microsoft.com/office/drawing/2014/main" id="{168CE35B-2B08-2C4E-B22D-37550D3A2656}"/>
              </a:ext>
            </a:extLst>
          </p:cNvPr>
          <p:cNvSpPr txBox="1">
            <a:spLocks/>
          </p:cNvSpPr>
          <p:nvPr/>
        </p:nvSpPr>
        <p:spPr>
          <a:xfrm>
            <a:off x="8546928" y="7045888"/>
            <a:ext cx="777240" cy="207264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10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6 heures</a:t>
            </a:r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5F1C002D-DC23-034C-A0E4-DD93300CAFD3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39194" y="6588453"/>
            <a:ext cx="392709" cy="414011"/>
          </a:xfrm>
          <a:prstGeom prst="rect">
            <a:avLst/>
          </a:prstGeom>
        </p:spPr>
      </p:pic>
      <p:sp>
        <p:nvSpPr>
          <p:cNvPr id="91" name="Title 1">
            <a:extLst>
              <a:ext uri="{FF2B5EF4-FFF2-40B4-BE49-F238E27FC236}">
                <a16:creationId xmlns:a16="http://schemas.microsoft.com/office/drawing/2014/main" id="{BA49D6A1-7C57-9B4A-9F09-FF2FB2B5E9F7}"/>
              </a:ext>
            </a:extLst>
          </p:cNvPr>
          <p:cNvSpPr txBox="1">
            <a:spLocks/>
          </p:cNvSpPr>
          <p:nvPr/>
        </p:nvSpPr>
        <p:spPr>
          <a:xfrm>
            <a:off x="5843629" y="6248400"/>
            <a:ext cx="777240" cy="310896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07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TEMPS DE</a:t>
            </a:r>
          </a:p>
          <a:p>
            <a:pPr algn="ctr"/>
            <a:r>
              <a:rPr lang="fr-CA" sz="907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TRAVAIL</a:t>
            </a:r>
          </a:p>
        </p:txBody>
      </p:sp>
      <p:sp>
        <p:nvSpPr>
          <p:cNvPr id="92" name="Title 1">
            <a:extLst>
              <a:ext uri="{FF2B5EF4-FFF2-40B4-BE49-F238E27FC236}">
                <a16:creationId xmlns:a16="http://schemas.microsoft.com/office/drawing/2014/main" id="{5109D0EA-E239-6342-84D8-D9DE784FC3A0}"/>
              </a:ext>
            </a:extLst>
          </p:cNvPr>
          <p:cNvSpPr txBox="1">
            <a:spLocks/>
          </p:cNvSpPr>
          <p:nvPr/>
        </p:nvSpPr>
        <p:spPr>
          <a:xfrm>
            <a:off x="5841693" y="7045888"/>
            <a:ext cx="777240" cy="207264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10" dirty="0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45 min</a:t>
            </a:r>
          </a:p>
        </p:txBody>
      </p:sp>
      <p:sp>
        <p:nvSpPr>
          <p:cNvPr id="93" name="Title 1">
            <a:extLst>
              <a:ext uri="{FF2B5EF4-FFF2-40B4-BE49-F238E27FC236}">
                <a16:creationId xmlns:a16="http://schemas.microsoft.com/office/drawing/2014/main" id="{43BCB74A-8303-6047-A8B3-5D45DE7F1F7E}"/>
              </a:ext>
            </a:extLst>
          </p:cNvPr>
          <p:cNvSpPr txBox="1">
            <a:spLocks/>
          </p:cNvSpPr>
          <p:nvPr/>
        </p:nvSpPr>
        <p:spPr>
          <a:xfrm>
            <a:off x="7137400" y="6248400"/>
            <a:ext cx="921878" cy="310896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07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TEMPS DE </a:t>
            </a:r>
          </a:p>
          <a:p>
            <a:pPr algn="ctr"/>
            <a:r>
              <a:rPr lang="fr-CA" sz="907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DURCISSEMENT</a:t>
            </a:r>
          </a:p>
        </p:txBody>
      </p:sp>
      <p:sp>
        <p:nvSpPr>
          <p:cNvPr id="94" name="Title 1">
            <a:extLst>
              <a:ext uri="{FF2B5EF4-FFF2-40B4-BE49-F238E27FC236}">
                <a16:creationId xmlns:a16="http://schemas.microsoft.com/office/drawing/2014/main" id="{0CD90184-2D2B-AC4C-9B0C-634A0D1820E4}"/>
              </a:ext>
            </a:extLst>
          </p:cNvPr>
          <p:cNvSpPr txBox="1">
            <a:spLocks/>
          </p:cNvSpPr>
          <p:nvPr/>
        </p:nvSpPr>
        <p:spPr>
          <a:xfrm>
            <a:off x="7194311" y="7045888"/>
            <a:ext cx="777240" cy="207264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10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12 heures</a:t>
            </a:r>
          </a:p>
        </p:txBody>
      </p:sp>
      <p:sp>
        <p:nvSpPr>
          <p:cNvPr id="95" name="Title 1">
            <a:extLst>
              <a:ext uri="{FF2B5EF4-FFF2-40B4-BE49-F238E27FC236}">
                <a16:creationId xmlns:a16="http://schemas.microsoft.com/office/drawing/2014/main" id="{D59CC8F9-F138-0A48-8F24-B9EAE909ECEE}"/>
              </a:ext>
            </a:extLst>
          </p:cNvPr>
          <p:cNvSpPr txBox="1">
            <a:spLocks/>
          </p:cNvSpPr>
          <p:nvPr/>
        </p:nvSpPr>
        <p:spPr>
          <a:xfrm>
            <a:off x="6169943" y="7486227"/>
            <a:ext cx="7566023" cy="2679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CA" sz="907" dirty="0">
                <a:solidFill>
                  <a:srgbClr val="000036"/>
                </a:solidFill>
                <a:latin typeface="Helvetica Light" panose="020B0403020202020204" pitchFamily="34" charset="0"/>
              </a:rPr>
              <a:t>*</a:t>
            </a:r>
            <a:r>
              <a:rPr lang="fr-CA" sz="907" dirty="0" err="1">
                <a:solidFill>
                  <a:srgbClr val="000036"/>
                </a:solidFill>
                <a:latin typeface="Helvetica Light" panose="020B0403020202020204" pitchFamily="34" charset="0"/>
              </a:rPr>
              <a:t>SEss</a:t>
            </a:r>
            <a:r>
              <a:rPr lang="fr-CA" sz="907" dirty="0">
                <a:solidFill>
                  <a:srgbClr val="000036"/>
                </a:solidFill>
                <a:latin typeface="Helvetica Light" panose="020B0403020202020204" pitchFamily="34" charset="0"/>
              </a:rPr>
              <a:t> = Sans essai</a:t>
            </a:r>
          </a:p>
          <a:p>
            <a:pPr algn="r"/>
            <a:r>
              <a:rPr lang="fr-CA" sz="907" dirty="0">
                <a:solidFill>
                  <a:srgbClr val="000036"/>
                </a:solidFill>
                <a:latin typeface="Helvetica Light" panose="020B0403020202020204" pitchFamily="34" charset="0"/>
              </a:rPr>
              <a:t>**Valeurs déduites d’une dalle en béton de 6 po avec plafond en panneaux suspendus recouvert d’un plancher de bois composite de 3/8 po</a:t>
            </a:r>
            <a:endParaRPr lang="fr-CA" sz="907" dirty="0">
              <a:solidFill>
                <a:srgbClr val="000036"/>
              </a:solidFill>
              <a:latin typeface="Helvetica Light" panose="020B0403020202020204" pitchFamily="34" charset="0"/>
              <a:cs typeface="Futura Medium" panose="020B0602020204020303" pitchFamily="34" charset="-79"/>
            </a:endParaRPr>
          </a:p>
        </p:txBody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id="{5F3F74C2-4B82-C04F-9100-22313A6E0350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1560" y="6521138"/>
            <a:ext cx="520411" cy="548640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FC26A61C-2E6B-9741-8EE5-966B5E09E4E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1903" y="6521138"/>
            <a:ext cx="520411" cy="54864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D5E58CC9-50CB-A341-A8AF-0D4ADC11B5D7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185" y="1939014"/>
            <a:ext cx="4114800" cy="4114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3" name="Parallelogram 62">
            <a:extLst>
              <a:ext uri="{FF2B5EF4-FFF2-40B4-BE49-F238E27FC236}">
                <a16:creationId xmlns:a16="http://schemas.microsoft.com/office/drawing/2014/main" id="{D193D3D6-0294-DF4E-8B21-498AE8CC1127}"/>
              </a:ext>
            </a:extLst>
          </p:cNvPr>
          <p:cNvSpPr/>
          <p:nvPr/>
        </p:nvSpPr>
        <p:spPr>
          <a:xfrm>
            <a:off x="10978302" y="-1"/>
            <a:ext cx="3121801" cy="1101673"/>
          </a:xfrm>
          <a:prstGeom prst="parallelogram">
            <a:avLst/>
          </a:prstGeom>
          <a:solidFill>
            <a:srgbClr val="464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/>
          </a:p>
        </p:txBody>
      </p:sp>
      <p:pic>
        <p:nvPicPr>
          <p:cNvPr id="64" name="Picture 63" descr="A picture containing drawing&#10;&#10;Description automatically generated">
            <a:extLst>
              <a:ext uri="{FF2B5EF4-FFF2-40B4-BE49-F238E27FC236}">
                <a16:creationId xmlns:a16="http://schemas.microsoft.com/office/drawing/2014/main" id="{DBC0CD42-2374-F444-A666-0DC1C020262D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2634" y="152400"/>
            <a:ext cx="2383536" cy="92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4976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D5E58CC9-50CB-A341-A8AF-0D4ADC11B5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185" y="1939014"/>
            <a:ext cx="4114800" cy="4114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884ADA8-E0AC-454F-93E6-5F6C27D50BF5}"/>
              </a:ext>
            </a:extLst>
          </p:cNvPr>
          <p:cNvSpPr txBox="1">
            <a:spLocks/>
          </p:cNvSpPr>
          <p:nvPr/>
        </p:nvSpPr>
        <p:spPr>
          <a:xfrm>
            <a:off x="430205" y="1933363"/>
            <a:ext cx="5156775" cy="248534"/>
          </a:xfrm>
          <a:prstGeom prst="rect">
            <a:avLst/>
          </a:prstGeom>
          <a:effectLst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1200" dirty="0">
                <a:solidFill>
                  <a:srgbClr val="000036"/>
                </a:solidFill>
                <a:latin typeface="Helvetica" pitchFamily="2" charset="0"/>
                <a:cs typeface="Futura Medium" panose="020B0602020204020303" pitchFamily="34" charset="-79"/>
              </a:rPr>
              <a:t>Adhésif élastomère à écran anti-vapeur illimité sur dalle sèche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BEA06E4-38D7-D743-99D9-6A1B9D616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223" y="1448706"/>
            <a:ext cx="5156775" cy="484774"/>
          </a:xfr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noAutofit/>
          </a:bodyPr>
          <a:lstStyle/>
          <a:p>
            <a:pPr algn="l"/>
            <a:r>
              <a:rPr lang="en-US" sz="3500" b="1" dirty="0">
                <a:solidFill>
                  <a:srgbClr val="000036"/>
                </a:solidFill>
                <a:latin typeface="Helvetica" pitchFamily="2" charset="0"/>
                <a:cs typeface="Futura Medium" panose="020B0602020204020303" pitchFamily="34" charset="-79"/>
              </a:rPr>
              <a:t>SUMMIT</a:t>
            </a:r>
            <a:r>
              <a:rPr lang="en-US" sz="3500" baseline="30000" dirty="0">
                <a:solidFill>
                  <a:srgbClr val="000036"/>
                </a:solidFill>
                <a:latin typeface="Helvetica" pitchFamily="2" charset="0"/>
                <a:cs typeface="Futura Medium" panose="020B0602020204020303" pitchFamily="34" charset="-79"/>
              </a:rPr>
              <a:t>™</a:t>
            </a:r>
            <a:r>
              <a:rPr lang="en-US" sz="3500" b="1" dirty="0">
                <a:solidFill>
                  <a:srgbClr val="000036"/>
                </a:solidFill>
                <a:latin typeface="Helvetica" pitchFamily="2" charset="0"/>
                <a:cs typeface="Futura Medium" panose="020B0602020204020303" pitchFamily="34" charset="-79"/>
              </a:rPr>
              <a:t> SELECT</a:t>
            </a:r>
            <a:endParaRPr lang="en-US" sz="3500" baseline="30000" dirty="0">
              <a:solidFill>
                <a:srgbClr val="000036"/>
              </a:solidFill>
              <a:latin typeface="Helvetica Light" panose="020B0403020202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662E8F9-B3F7-2545-9360-0548F6B2512D}"/>
              </a:ext>
            </a:extLst>
          </p:cNvPr>
          <p:cNvSpPr/>
          <p:nvPr/>
        </p:nvSpPr>
        <p:spPr>
          <a:xfrm>
            <a:off x="0" y="6111240"/>
            <a:ext cx="13817600" cy="1280160"/>
          </a:xfrm>
          <a:prstGeom prst="rect">
            <a:avLst/>
          </a:prstGeom>
          <a:solidFill>
            <a:srgbClr val="000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77050272-3CE0-A448-80FB-C5A60BF61A8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89517" y="6475418"/>
            <a:ext cx="607144" cy="64008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79B2A0C5-51BD-BF46-B40C-6C969B8967C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42620" y="6475418"/>
            <a:ext cx="607144" cy="64008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BA98E7FF-73AB-F040-BC32-1FE66BC1E2B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2958" y="6429698"/>
            <a:ext cx="693879" cy="73152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3DD2F9F0-0BA6-A848-BCE9-C8CA32B3C0C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2739" y="6521138"/>
            <a:ext cx="520411" cy="548640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5DCD28BD-896B-2848-A0F4-66DAE641380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586" y="6452558"/>
            <a:ext cx="650514" cy="685800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5D639C51-2839-9C45-A287-76717C450EA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99108" y="6475418"/>
            <a:ext cx="607144" cy="640080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F4FB5F98-3D58-C442-A849-3B7F4F8F69B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7490" y="6521138"/>
            <a:ext cx="520411" cy="548640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5F1C002D-DC23-034C-A0E4-DD93300CAFD3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39194" y="6588453"/>
            <a:ext cx="392709" cy="414011"/>
          </a:xfrm>
          <a:prstGeom prst="rect">
            <a:avLst/>
          </a:prstGeom>
        </p:spPr>
      </p:pic>
      <p:sp>
        <p:nvSpPr>
          <p:cNvPr id="95" name="Title 1">
            <a:extLst>
              <a:ext uri="{FF2B5EF4-FFF2-40B4-BE49-F238E27FC236}">
                <a16:creationId xmlns:a16="http://schemas.microsoft.com/office/drawing/2014/main" id="{D59CC8F9-F138-0A48-8F24-B9EAE909ECEE}"/>
              </a:ext>
            </a:extLst>
          </p:cNvPr>
          <p:cNvSpPr txBox="1">
            <a:spLocks/>
          </p:cNvSpPr>
          <p:nvPr/>
        </p:nvSpPr>
        <p:spPr>
          <a:xfrm>
            <a:off x="6169943" y="7486227"/>
            <a:ext cx="7566023" cy="2679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CA" sz="907" dirty="0">
                <a:solidFill>
                  <a:srgbClr val="000036"/>
                </a:solidFill>
                <a:latin typeface="Helvetica Light" panose="020B0403020202020204" pitchFamily="34" charset="0"/>
              </a:rPr>
              <a:t>*</a:t>
            </a:r>
            <a:r>
              <a:rPr lang="fr-CA" sz="907" dirty="0" err="1">
                <a:solidFill>
                  <a:srgbClr val="000036"/>
                </a:solidFill>
                <a:latin typeface="Helvetica Light" panose="020B0403020202020204" pitchFamily="34" charset="0"/>
              </a:rPr>
              <a:t>SEss</a:t>
            </a:r>
            <a:r>
              <a:rPr lang="fr-CA" sz="907" dirty="0">
                <a:solidFill>
                  <a:srgbClr val="000036"/>
                </a:solidFill>
                <a:latin typeface="Helvetica Light" panose="020B0403020202020204" pitchFamily="34" charset="0"/>
              </a:rPr>
              <a:t> = Sans essai</a:t>
            </a:r>
          </a:p>
          <a:p>
            <a:pPr algn="r"/>
            <a:r>
              <a:rPr lang="fr-CA" sz="907" dirty="0">
                <a:solidFill>
                  <a:srgbClr val="000036"/>
                </a:solidFill>
                <a:latin typeface="Helvetica Light" panose="020B0403020202020204" pitchFamily="34" charset="0"/>
              </a:rPr>
              <a:t>**Valeurs déduites d’une dalle en béton de 6 po avec plafond en panneaux suspendus recouvert d’un plancher de bois composite de 3/8 po</a:t>
            </a:r>
            <a:endParaRPr lang="fr-CA" sz="907" dirty="0">
              <a:solidFill>
                <a:srgbClr val="000036"/>
              </a:solidFill>
              <a:latin typeface="Helvetica Light" panose="020B0403020202020204" pitchFamily="34" charset="0"/>
              <a:cs typeface="Futura Medium" panose="020B0602020204020303" pitchFamily="34" charset="-79"/>
            </a:endParaRPr>
          </a:p>
        </p:txBody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id="{5F3F74C2-4B82-C04F-9100-22313A6E0350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1560" y="6521138"/>
            <a:ext cx="520411" cy="548640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FC26A61C-2E6B-9741-8EE5-966B5E09E4E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1903" y="6521138"/>
            <a:ext cx="520411" cy="548640"/>
          </a:xfrm>
          <a:prstGeom prst="rect">
            <a:avLst/>
          </a:prstGeom>
        </p:spPr>
      </p:pic>
      <p:sp>
        <p:nvSpPr>
          <p:cNvPr id="44" name="Title 1">
            <a:extLst>
              <a:ext uri="{FF2B5EF4-FFF2-40B4-BE49-F238E27FC236}">
                <a16:creationId xmlns:a16="http://schemas.microsoft.com/office/drawing/2014/main" id="{4E6B16B2-CB18-024C-836D-7C0BA6D6B635}"/>
              </a:ext>
            </a:extLst>
          </p:cNvPr>
          <p:cNvSpPr txBox="1">
            <a:spLocks/>
          </p:cNvSpPr>
          <p:nvPr/>
        </p:nvSpPr>
        <p:spPr>
          <a:xfrm>
            <a:off x="7987260" y="1540043"/>
            <a:ext cx="5575785" cy="4432949"/>
          </a:xfrm>
          <a:prstGeom prst="rect">
            <a:avLst/>
          </a:prstGeom>
          <a:noFill/>
        </p:spPr>
        <p:txBody>
          <a:bodyPr vert="horz" lIns="0" tIns="0" rIns="0" bIns="0" numCol="1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8069" indent="-268069">
              <a:lnSpc>
                <a:spcPct val="100000"/>
              </a:lnSpc>
              <a:spcAft>
                <a:spcPts val="680"/>
              </a:spcAft>
              <a:buFont typeface="Arial" panose="020B0604020202020204" pitchFamily="34" charset="0"/>
              <a:buChar char="•"/>
            </a:pPr>
            <a:r>
              <a:rPr lang="fr-CA" sz="1600" dirty="0">
                <a:solidFill>
                  <a:srgbClr val="000036"/>
                </a:solidFill>
                <a:latin typeface="Helvetica Light" panose="020B0403020202020204" pitchFamily="34" charset="0"/>
              </a:rPr>
              <a:t>Protection illimitée contre l’humidité </a:t>
            </a:r>
            <a:r>
              <a:rPr lang="fr-CA" sz="1200" dirty="0">
                <a:solidFill>
                  <a:srgbClr val="000036"/>
                </a:solidFill>
                <a:latin typeface="Helvetica Light" panose="020B0403020202020204" pitchFamily="34" charset="0"/>
              </a:rPr>
              <a:t>(dalle poreuse)</a:t>
            </a:r>
          </a:p>
          <a:p>
            <a:pPr marL="268069" indent="-268069">
              <a:lnSpc>
                <a:spcPct val="100000"/>
              </a:lnSpc>
              <a:spcAft>
                <a:spcPts val="680"/>
              </a:spcAft>
              <a:buFont typeface="Arial" panose="020B0604020202020204" pitchFamily="34" charset="0"/>
              <a:buChar char="•"/>
            </a:pPr>
            <a:r>
              <a:rPr lang="fr-CA" sz="1600" dirty="0">
                <a:solidFill>
                  <a:srgbClr val="000036"/>
                </a:solidFill>
                <a:latin typeface="Helvetica Light" panose="020B0403020202020204" pitchFamily="34" charset="0"/>
              </a:rPr>
              <a:t>Permet de faire des économies</a:t>
            </a:r>
          </a:p>
          <a:p>
            <a:pPr marL="268069" indent="-268069">
              <a:lnSpc>
                <a:spcPct val="100000"/>
              </a:lnSpc>
              <a:spcAft>
                <a:spcPts val="680"/>
              </a:spcAft>
              <a:buFont typeface="Arial" panose="020B0604020202020204" pitchFamily="34" charset="0"/>
              <a:buChar char="•"/>
            </a:pPr>
            <a:r>
              <a:rPr lang="fr-CA" sz="1600" dirty="0">
                <a:solidFill>
                  <a:srgbClr val="000036"/>
                </a:solidFill>
                <a:latin typeface="Helvetica Light" panose="020B0403020202020204" pitchFamily="34" charset="0"/>
              </a:rPr>
              <a:t>Essais d’humidité et pH non nécessaires</a:t>
            </a:r>
          </a:p>
          <a:p>
            <a:pPr marL="268069" indent="-268069">
              <a:lnSpc>
                <a:spcPct val="100000"/>
              </a:lnSpc>
              <a:spcAft>
                <a:spcPts val="680"/>
              </a:spcAft>
              <a:buFont typeface="Arial" panose="020B0604020202020204" pitchFamily="34" charset="0"/>
              <a:buChar char="•"/>
            </a:pPr>
            <a:r>
              <a:rPr lang="fr-CA" sz="1600" dirty="0">
                <a:solidFill>
                  <a:srgbClr val="000036"/>
                </a:solidFill>
                <a:latin typeface="Helvetica Light" panose="020B0403020202020204" pitchFamily="34" charset="0"/>
              </a:rPr>
              <a:t>Liaison permanente et imperméable</a:t>
            </a:r>
          </a:p>
          <a:p>
            <a:pPr marL="268069" indent="-268069">
              <a:lnSpc>
                <a:spcPct val="100000"/>
              </a:lnSpc>
              <a:spcAft>
                <a:spcPts val="680"/>
              </a:spcAft>
              <a:buFont typeface="Arial" panose="020B0604020202020204" pitchFamily="34" charset="0"/>
              <a:buChar char="•"/>
            </a:pPr>
            <a:r>
              <a:rPr lang="fr-CA" sz="1600" dirty="0">
                <a:solidFill>
                  <a:srgbClr val="000036"/>
                </a:solidFill>
                <a:latin typeface="Helvetica Light" panose="020B0403020202020204" pitchFamily="34" charset="0"/>
              </a:rPr>
              <a:t>Sans </a:t>
            </a:r>
            <a:r>
              <a:rPr lang="fr-CA" sz="1600" dirty="0" err="1">
                <a:solidFill>
                  <a:srgbClr val="000036"/>
                </a:solidFill>
                <a:latin typeface="Helvetica Light" panose="020B0403020202020204" pitchFamily="34" charset="0"/>
              </a:rPr>
              <a:t>isocyanate</a:t>
            </a:r>
            <a:endParaRPr lang="fr-CA" sz="1600" dirty="0">
              <a:solidFill>
                <a:srgbClr val="000036"/>
              </a:solidFill>
              <a:latin typeface="Helvetica Light" panose="020B0403020202020204" pitchFamily="34" charset="0"/>
            </a:endParaRPr>
          </a:p>
          <a:p>
            <a:pPr marL="268069" indent="-268069">
              <a:lnSpc>
                <a:spcPct val="100000"/>
              </a:lnSpc>
              <a:spcAft>
                <a:spcPts val="680"/>
              </a:spcAft>
              <a:buFont typeface="Arial" panose="020B0604020202020204" pitchFamily="34" charset="0"/>
              <a:buChar char="•"/>
            </a:pPr>
            <a:r>
              <a:rPr lang="fr-CA" sz="1600" dirty="0">
                <a:solidFill>
                  <a:srgbClr val="000036"/>
                </a:solidFill>
                <a:latin typeface="Helvetica Light" panose="020B0403020202020204" pitchFamily="34" charset="0"/>
              </a:rPr>
              <a:t>Non tachant et facile à nettoyer</a:t>
            </a:r>
          </a:p>
          <a:p>
            <a:pPr marL="268069" indent="-268069">
              <a:lnSpc>
                <a:spcPct val="100000"/>
              </a:lnSpc>
              <a:spcAft>
                <a:spcPts val="680"/>
              </a:spcAft>
              <a:buFont typeface="Arial" panose="020B0604020202020204" pitchFamily="34" charset="0"/>
              <a:buChar char="•"/>
            </a:pPr>
            <a:r>
              <a:rPr lang="fr-CA" sz="1600" dirty="0">
                <a:solidFill>
                  <a:srgbClr val="000036"/>
                </a:solidFill>
                <a:latin typeface="Helvetica Light" panose="020B0403020202020204" pitchFamily="34" charset="0"/>
              </a:rPr>
              <a:t>Installation en une étape</a:t>
            </a:r>
          </a:p>
          <a:p>
            <a:pPr marL="268069" indent="-268069">
              <a:lnSpc>
                <a:spcPct val="100000"/>
              </a:lnSpc>
              <a:spcAft>
                <a:spcPts val="680"/>
              </a:spcAft>
              <a:buFont typeface="Arial" panose="020B0604020202020204" pitchFamily="34" charset="0"/>
              <a:buChar char="•"/>
            </a:pPr>
            <a:r>
              <a:rPr lang="fr-CA" sz="1600" dirty="0">
                <a:solidFill>
                  <a:srgbClr val="000036"/>
                </a:solidFill>
                <a:latin typeface="Helvetica Light" panose="020B0403020202020204" pitchFamily="34" charset="0"/>
              </a:rPr>
              <a:t>Membrane élastomère</a:t>
            </a:r>
          </a:p>
          <a:p>
            <a:pPr marL="268069" indent="-268069">
              <a:lnSpc>
                <a:spcPct val="100000"/>
              </a:lnSpc>
              <a:spcAft>
                <a:spcPts val="680"/>
              </a:spcAft>
              <a:buFont typeface="Arial" panose="020B0604020202020204" pitchFamily="34" charset="0"/>
              <a:buChar char="•"/>
            </a:pPr>
            <a:r>
              <a:rPr lang="fr-CA" sz="1600" dirty="0">
                <a:solidFill>
                  <a:srgbClr val="000036"/>
                </a:solidFill>
                <a:latin typeface="Helvetica Light" panose="020B0403020202020204" pitchFamily="34" charset="0"/>
              </a:rPr>
              <a:t>Installation accélérée</a:t>
            </a:r>
          </a:p>
          <a:p>
            <a:pPr marL="268069" indent="-268069">
              <a:lnSpc>
                <a:spcPct val="100000"/>
              </a:lnSpc>
              <a:spcAft>
                <a:spcPts val="680"/>
              </a:spcAft>
              <a:buFont typeface="Arial" panose="020B0604020202020204" pitchFamily="34" charset="0"/>
              <a:buChar char="•"/>
            </a:pPr>
            <a:r>
              <a:rPr lang="fr-CA" sz="1600" dirty="0">
                <a:solidFill>
                  <a:srgbClr val="000036"/>
                </a:solidFill>
                <a:latin typeface="Helvetica Light" panose="020B0403020202020204" pitchFamily="34" charset="0"/>
              </a:rPr>
              <a:t>Contrôle acoustique </a:t>
            </a:r>
            <a:r>
              <a:rPr lang="fr-CA" sz="1200" dirty="0">
                <a:solidFill>
                  <a:srgbClr val="000036"/>
                </a:solidFill>
                <a:latin typeface="Helvetica Light" panose="020B0403020202020204" pitchFamily="34" charset="0"/>
              </a:rPr>
              <a:t>(isolation aux bruits de choc, indice de transmission du son)</a:t>
            </a:r>
          </a:p>
          <a:p>
            <a:pPr marL="268069" indent="-268069">
              <a:lnSpc>
                <a:spcPct val="100000"/>
              </a:lnSpc>
              <a:spcAft>
                <a:spcPts val="680"/>
              </a:spcAft>
              <a:buFont typeface="Arial" panose="020B0604020202020204" pitchFamily="34" charset="0"/>
              <a:buChar char="•"/>
            </a:pPr>
            <a:r>
              <a:rPr lang="fr-CA" sz="1600" dirty="0">
                <a:solidFill>
                  <a:srgbClr val="000036"/>
                </a:solidFill>
                <a:latin typeface="Helvetica Light" panose="020B0403020202020204" pitchFamily="34" charset="0"/>
              </a:rPr>
              <a:t>Installable sur résidus d’adhésifs </a:t>
            </a:r>
            <a:r>
              <a:rPr lang="fr-CA" sz="1200" dirty="0">
                <a:solidFill>
                  <a:srgbClr val="000036"/>
                </a:solidFill>
                <a:latin typeface="Helvetica Light" panose="020B0403020202020204" pitchFamily="34" charset="0"/>
              </a:rPr>
              <a:t>(c. f. notice technique)</a:t>
            </a:r>
          </a:p>
          <a:p>
            <a:pPr marL="268069" indent="-268069">
              <a:lnSpc>
                <a:spcPct val="100000"/>
              </a:lnSpc>
              <a:spcAft>
                <a:spcPts val="680"/>
              </a:spcAft>
              <a:buFont typeface="Arial" panose="020B0604020202020204" pitchFamily="34" charset="0"/>
              <a:buChar char="•"/>
            </a:pPr>
            <a:r>
              <a:rPr lang="fr-CA" sz="1600" dirty="0">
                <a:solidFill>
                  <a:srgbClr val="000036"/>
                </a:solidFill>
                <a:latin typeface="Helvetica Light" panose="020B0403020202020204" pitchFamily="34" charset="0"/>
              </a:rPr>
              <a:t>Protège le revêtement de sol contre les agents alcalins</a:t>
            </a:r>
          </a:p>
          <a:p>
            <a:pPr marL="268069" indent="-268069">
              <a:lnSpc>
                <a:spcPct val="100000"/>
              </a:lnSpc>
              <a:spcAft>
                <a:spcPts val="680"/>
              </a:spcAft>
              <a:buFont typeface="Arial" panose="020B0604020202020204" pitchFamily="34" charset="0"/>
              <a:buChar char="•"/>
            </a:pPr>
            <a:r>
              <a:rPr lang="fr-CA" sz="1600" dirty="0">
                <a:solidFill>
                  <a:srgbClr val="000036"/>
                </a:solidFill>
                <a:latin typeface="Helvetica Light" panose="020B0403020202020204" pitchFamily="34" charset="0"/>
              </a:rPr>
              <a:t>Technologie antimicrobienne</a:t>
            </a:r>
          </a:p>
          <a:p>
            <a:pPr marL="268069" indent="-268069">
              <a:lnSpc>
                <a:spcPct val="100000"/>
              </a:lnSpc>
              <a:spcAft>
                <a:spcPts val="680"/>
              </a:spcAft>
              <a:buFont typeface="Arial" panose="020B0604020202020204" pitchFamily="34" charset="0"/>
              <a:buChar char="•"/>
            </a:pPr>
            <a:endParaRPr lang="fr-CA" sz="1600" dirty="0">
              <a:solidFill>
                <a:srgbClr val="000036"/>
              </a:solidFill>
              <a:latin typeface="Helvetica Light" panose="020B0403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20E180C-7EF6-4E46-8BC0-8BC621C74F3F}"/>
              </a:ext>
            </a:extLst>
          </p:cNvPr>
          <p:cNvSpPr txBox="1"/>
          <p:nvPr/>
        </p:nvSpPr>
        <p:spPr>
          <a:xfrm>
            <a:off x="5461000" y="2876541"/>
            <a:ext cx="1830665" cy="157816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CA" sz="2267" b="1">
                <a:solidFill>
                  <a:srgbClr val="000036"/>
                </a:solidFill>
                <a:latin typeface="Helvetica" pitchFamily="2" charset="0"/>
              </a:rPr>
              <a:t>AVANTAGES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47A0E8B-B845-7B47-BEB7-3E5AE89FEF85}"/>
              </a:ext>
            </a:extLst>
          </p:cNvPr>
          <p:cNvCxnSpPr>
            <a:cxnSpLocks/>
          </p:cNvCxnSpPr>
          <p:nvPr/>
        </p:nvCxnSpPr>
        <p:spPr>
          <a:xfrm>
            <a:off x="7672394" y="2294021"/>
            <a:ext cx="0" cy="2743200"/>
          </a:xfrm>
          <a:prstGeom prst="line">
            <a:avLst/>
          </a:prstGeom>
          <a:ln w="38100">
            <a:solidFill>
              <a:srgbClr val="0000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Parallelogram 47">
            <a:extLst>
              <a:ext uri="{FF2B5EF4-FFF2-40B4-BE49-F238E27FC236}">
                <a16:creationId xmlns:a16="http://schemas.microsoft.com/office/drawing/2014/main" id="{5154ACE7-D4E3-184F-8810-C12EDACAE39D}"/>
              </a:ext>
            </a:extLst>
          </p:cNvPr>
          <p:cNvSpPr/>
          <p:nvPr/>
        </p:nvSpPr>
        <p:spPr>
          <a:xfrm>
            <a:off x="4234" y="-1"/>
            <a:ext cx="13813366" cy="882269"/>
          </a:xfrm>
          <a:prstGeom prst="parallelogram">
            <a:avLst>
              <a:gd name="adj" fmla="val 0"/>
            </a:avLst>
          </a:prstGeom>
          <a:solidFill>
            <a:srgbClr val="E13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  <a:highlight>
                <a:srgbClr val="00FF00"/>
              </a:highlight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332656A-B6A8-4F48-857F-0F1FC0980A03}"/>
              </a:ext>
            </a:extLst>
          </p:cNvPr>
          <p:cNvSpPr txBox="1"/>
          <p:nvPr/>
        </p:nvSpPr>
        <p:spPr>
          <a:xfrm>
            <a:off x="128628" y="202606"/>
            <a:ext cx="10918741" cy="47705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3500" b="1" dirty="0">
                <a:solidFill>
                  <a:schemeClr val="bg1"/>
                </a:solidFill>
                <a:latin typeface="Helvetica" pitchFamily="2" charset="0"/>
              </a:rPr>
              <a:t> PRODUITS ADHÉSIFS BRUCE</a:t>
            </a:r>
            <a:r>
              <a:rPr lang="en-US" sz="3500" baseline="30000" dirty="0">
                <a:solidFill>
                  <a:schemeClr val="bg1"/>
                </a:solidFill>
                <a:latin typeface="Helvetica" pitchFamily="2" charset="0"/>
              </a:rPr>
              <a:t>®</a:t>
            </a:r>
            <a:endParaRPr lang="en-US" sz="35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50" name="Parallelogram 49">
            <a:extLst>
              <a:ext uri="{FF2B5EF4-FFF2-40B4-BE49-F238E27FC236}">
                <a16:creationId xmlns:a16="http://schemas.microsoft.com/office/drawing/2014/main" id="{4904F1AE-776F-D040-BA15-6F9BCA4E7F97}"/>
              </a:ext>
            </a:extLst>
          </p:cNvPr>
          <p:cNvSpPr/>
          <p:nvPr/>
        </p:nvSpPr>
        <p:spPr>
          <a:xfrm>
            <a:off x="10978302" y="-1"/>
            <a:ext cx="3121801" cy="1101673"/>
          </a:xfrm>
          <a:prstGeom prst="parallelogram">
            <a:avLst/>
          </a:prstGeom>
          <a:solidFill>
            <a:srgbClr val="464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/>
          </a:p>
        </p:txBody>
      </p:sp>
      <p:pic>
        <p:nvPicPr>
          <p:cNvPr id="51" name="Picture 50" descr="A picture containing drawing&#10;&#10;Description automatically generated">
            <a:extLst>
              <a:ext uri="{FF2B5EF4-FFF2-40B4-BE49-F238E27FC236}">
                <a16:creationId xmlns:a16="http://schemas.microsoft.com/office/drawing/2014/main" id="{31D6D1D3-6292-CD4D-B318-6B6442906126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2634" y="152400"/>
            <a:ext cx="2383536" cy="920970"/>
          </a:xfrm>
          <a:prstGeom prst="rect">
            <a:avLst/>
          </a:prstGeom>
        </p:spPr>
      </p:pic>
      <p:sp>
        <p:nvSpPr>
          <p:cNvPr id="52" name="Title 1">
            <a:extLst>
              <a:ext uri="{FF2B5EF4-FFF2-40B4-BE49-F238E27FC236}">
                <a16:creationId xmlns:a16="http://schemas.microsoft.com/office/drawing/2014/main" id="{DF350AC9-5B97-EE4A-9184-B92E32799B2C}"/>
              </a:ext>
            </a:extLst>
          </p:cNvPr>
          <p:cNvSpPr txBox="1">
            <a:spLocks/>
          </p:cNvSpPr>
          <p:nvPr/>
        </p:nvSpPr>
        <p:spPr>
          <a:xfrm>
            <a:off x="9902934" y="6248400"/>
            <a:ext cx="777240" cy="310896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07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CIRCULATION DENSE</a:t>
            </a:r>
          </a:p>
        </p:txBody>
      </p:sp>
      <p:sp>
        <p:nvSpPr>
          <p:cNvPr id="53" name="Title 1">
            <a:extLst>
              <a:ext uri="{FF2B5EF4-FFF2-40B4-BE49-F238E27FC236}">
                <a16:creationId xmlns:a16="http://schemas.microsoft.com/office/drawing/2014/main" id="{1EEE97F6-050F-C040-8B73-984A65211A56}"/>
              </a:ext>
            </a:extLst>
          </p:cNvPr>
          <p:cNvSpPr txBox="1">
            <a:spLocks/>
          </p:cNvSpPr>
          <p:nvPr/>
        </p:nvSpPr>
        <p:spPr>
          <a:xfrm>
            <a:off x="9899546" y="7045888"/>
            <a:ext cx="777240" cy="207264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10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6 heures</a:t>
            </a:r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DB4C5BC3-CCA1-F843-A6AA-D8C1C3E4BF58}"/>
              </a:ext>
            </a:extLst>
          </p:cNvPr>
          <p:cNvSpPr txBox="1">
            <a:spLocks/>
          </p:cNvSpPr>
          <p:nvPr/>
        </p:nvSpPr>
        <p:spPr>
          <a:xfrm>
            <a:off x="11256034" y="6248400"/>
            <a:ext cx="777240" cy="310896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07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Indice d’isolation aux bruits de choc</a:t>
            </a:r>
          </a:p>
        </p:txBody>
      </p:sp>
      <p:sp>
        <p:nvSpPr>
          <p:cNvPr id="55" name="Title 1">
            <a:extLst>
              <a:ext uri="{FF2B5EF4-FFF2-40B4-BE49-F238E27FC236}">
                <a16:creationId xmlns:a16="http://schemas.microsoft.com/office/drawing/2014/main" id="{45FCB4C7-884D-9E4E-A35B-5AC532ADDB24}"/>
              </a:ext>
            </a:extLst>
          </p:cNvPr>
          <p:cNvSpPr txBox="1">
            <a:spLocks/>
          </p:cNvSpPr>
          <p:nvPr/>
        </p:nvSpPr>
        <p:spPr>
          <a:xfrm>
            <a:off x="11252163" y="7045888"/>
            <a:ext cx="777240" cy="207264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10" dirty="0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**68 dB</a:t>
            </a:r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C65FD7D9-52A0-024A-851A-4CED0285D945}"/>
              </a:ext>
            </a:extLst>
          </p:cNvPr>
          <p:cNvSpPr txBox="1">
            <a:spLocks/>
          </p:cNvSpPr>
          <p:nvPr/>
        </p:nvSpPr>
        <p:spPr>
          <a:xfrm>
            <a:off x="3137426" y="6248400"/>
            <a:ext cx="777240" cy="310896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07" dirty="0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Taux d’émission de vapeur d’eau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609D1D98-3F40-814D-A010-35F912BD8DC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2958" y="6429698"/>
            <a:ext cx="693879" cy="731520"/>
          </a:xfrm>
          <a:prstGeom prst="rect">
            <a:avLst/>
          </a:prstGeom>
        </p:spPr>
      </p:pic>
      <p:sp>
        <p:nvSpPr>
          <p:cNvPr id="58" name="Title 1">
            <a:extLst>
              <a:ext uri="{FF2B5EF4-FFF2-40B4-BE49-F238E27FC236}">
                <a16:creationId xmlns:a16="http://schemas.microsoft.com/office/drawing/2014/main" id="{BE719C72-BD5E-E14C-9FE5-E0BCD0146F08}"/>
              </a:ext>
            </a:extLst>
          </p:cNvPr>
          <p:cNvSpPr txBox="1">
            <a:spLocks/>
          </p:cNvSpPr>
          <p:nvPr/>
        </p:nvSpPr>
        <p:spPr>
          <a:xfrm>
            <a:off x="1783841" y="7045888"/>
            <a:ext cx="777240" cy="207264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10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*Sess </a:t>
            </a:r>
            <a:r>
              <a:rPr lang="fr-CA" sz="910" baseline="30000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(14)</a:t>
            </a: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394E87F3-DBA8-0E45-A551-192D462D9F3E}"/>
              </a:ext>
            </a:extLst>
          </p:cNvPr>
          <p:cNvSpPr txBox="1">
            <a:spLocks/>
          </p:cNvSpPr>
          <p:nvPr/>
        </p:nvSpPr>
        <p:spPr>
          <a:xfrm>
            <a:off x="431223" y="6248400"/>
            <a:ext cx="777240" cy="310896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07" dirty="0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Humidité relative</a:t>
            </a: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C22FBAD0-B814-474E-97A3-C221DC9CC7D4}"/>
              </a:ext>
            </a:extLst>
          </p:cNvPr>
          <p:cNvSpPr txBox="1">
            <a:spLocks/>
          </p:cNvSpPr>
          <p:nvPr/>
        </p:nvSpPr>
        <p:spPr>
          <a:xfrm>
            <a:off x="431223" y="7045888"/>
            <a:ext cx="777240" cy="207264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10" dirty="0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*</a:t>
            </a:r>
            <a:r>
              <a:rPr lang="fr-CA" sz="910" dirty="0" err="1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SEss</a:t>
            </a:r>
            <a:r>
              <a:rPr lang="fr-CA" sz="910" dirty="0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 </a:t>
            </a:r>
            <a:r>
              <a:rPr lang="fr-CA" sz="910" baseline="30000" dirty="0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(100 %)</a:t>
            </a:r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969EF52E-9137-E748-9AD7-F69319D62444}"/>
              </a:ext>
            </a:extLst>
          </p:cNvPr>
          <p:cNvSpPr txBox="1">
            <a:spLocks/>
          </p:cNvSpPr>
          <p:nvPr/>
        </p:nvSpPr>
        <p:spPr>
          <a:xfrm>
            <a:off x="12609137" y="6248400"/>
            <a:ext cx="777240" cy="310896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07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Indice de transmission du son</a:t>
            </a:r>
          </a:p>
        </p:txBody>
      </p:sp>
      <p:sp>
        <p:nvSpPr>
          <p:cNvPr id="62" name="Title 1">
            <a:extLst>
              <a:ext uri="{FF2B5EF4-FFF2-40B4-BE49-F238E27FC236}">
                <a16:creationId xmlns:a16="http://schemas.microsoft.com/office/drawing/2014/main" id="{B51D1C26-C64B-BC49-A023-FD05CF0BFACB}"/>
              </a:ext>
            </a:extLst>
          </p:cNvPr>
          <p:cNvSpPr txBox="1">
            <a:spLocks/>
          </p:cNvSpPr>
          <p:nvPr/>
        </p:nvSpPr>
        <p:spPr>
          <a:xfrm>
            <a:off x="12604785" y="7045888"/>
            <a:ext cx="777240" cy="207264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10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**62 dB</a:t>
            </a:r>
          </a:p>
        </p:txBody>
      </p:sp>
      <p:sp>
        <p:nvSpPr>
          <p:cNvPr id="63" name="Title 1">
            <a:extLst>
              <a:ext uri="{FF2B5EF4-FFF2-40B4-BE49-F238E27FC236}">
                <a16:creationId xmlns:a16="http://schemas.microsoft.com/office/drawing/2014/main" id="{FB1C3BA4-3490-094F-80B4-15B32AEDFCD2}"/>
              </a:ext>
            </a:extLst>
          </p:cNvPr>
          <p:cNvSpPr txBox="1">
            <a:spLocks/>
          </p:cNvSpPr>
          <p:nvPr/>
        </p:nvSpPr>
        <p:spPr>
          <a:xfrm>
            <a:off x="4442697" y="6261971"/>
            <a:ext cx="838815" cy="310896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07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TEMPS </a:t>
            </a:r>
          </a:p>
          <a:p>
            <a:pPr algn="ctr"/>
            <a:r>
              <a:rPr lang="fr-CA" sz="907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D’OUVERTURE</a:t>
            </a:r>
          </a:p>
        </p:txBody>
      </p:sp>
      <p:sp>
        <p:nvSpPr>
          <p:cNvPr id="64" name="Title 1">
            <a:extLst>
              <a:ext uri="{FF2B5EF4-FFF2-40B4-BE49-F238E27FC236}">
                <a16:creationId xmlns:a16="http://schemas.microsoft.com/office/drawing/2014/main" id="{90E8397D-A724-FA49-947E-AF702E873F5A}"/>
              </a:ext>
            </a:extLst>
          </p:cNvPr>
          <p:cNvSpPr txBox="1">
            <a:spLocks/>
          </p:cNvSpPr>
          <p:nvPr/>
        </p:nvSpPr>
        <p:spPr>
          <a:xfrm>
            <a:off x="4489076" y="7045888"/>
            <a:ext cx="777240" cy="207264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10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0 min</a:t>
            </a:r>
          </a:p>
        </p:txBody>
      </p:sp>
      <p:sp>
        <p:nvSpPr>
          <p:cNvPr id="67" name="Title 1">
            <a:extLst>
              <a:ext uri="{FF2B5EF4-FFF2-40B4-BE49-F238E27FC236}">
                <a16:creationId xmlns:a16="http://schemas.microsoft.com/office/drawing/2014/main" id="{97738E89-601A-7C4A-9A56-B7E19E3EF2B5}"/>
              </a:ext>
            </a:extLst>
          </p:cNvPr>
          <p:cNvSpPr txBox="1">
            <a:spLocks/>
          </p:cNvSpPr>
          <p:nvPr/>
        </p:nvSpPr>
        <p:spPr>
          <a:xfrm>
            <a:off x="8549832" y="6248400"/>
            <a:ext cx="777240" cy="310896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07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CIRCULATIONLÉGÈRE</a:t>
            </a:r>
          </a:p>
        </p:txBody>
      </p:sp>
      <p:sp>
        <p:nvSpPr>
          <p:cNvPr id="98" name="Title 1">
            <a:extLst>
              <a:ext uri="{FF2B5EF4-FFF2-40B4-BE49-F238E27FC236}">
                <a16:creationId xmlns:a16="http://schemas.microsoft.com/office/drawing/2014/main" id="{8E1EDE8A-5B85-9140-ABC7-C4168FD05D15}"/>
              </a:ext>
            </a:extLst>
          </p:cNvPr>
          <p:cNvSpPr txBox="1">
            <a:spLocks/>
          </p:cNvSpPr>
          <p:nvPr/>
        </p:nvSpPr>
        <p:spPr>
          <a:xfrm>
            <a:off x="8546928" y="7045888"/>
            <a:ext cx="777240" cy="207264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10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6 heures</a:t>
            </a:r>
          </a:p>
        </p:txBody>
      </p:sp>
      <p:sp>
        <p:nvSpPr>
          <p:cNvPr id="99" name="Title 1">
            <a:extLst>
              <a:ext uri="{FF2B5EF4-FFF2-40B4-BE49-F238E27FC236}">
                <a16:creationId xmlns:a16="http://schemas.microsoft.com/office/drawing/2014/main" id="{4081B9C4-48E2-1447-AD8F-7F5BFF47FB73}"/>
              </a:ext>
            </a:extLst>
          </p:cNvPr>
          <p:cNvSpPr txBox="1">
            <a:spLocks/>
          </p:cNvSpPr>
          <p:nvPr/>
        </p:nvSpPr>
        <p:spPr>
          <a:xfrm>
            <a:off x="5843629" y="6248400"/>
            <a:ext cx="777240" cy="310896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07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TEMPS DE</a:t>
            </a:r>
          </a:p>
          <a:p>
            <a:pPr algn="ctr"/>
            <a:r>
              <a:rPr lang="fr-CA" sz="907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TRAVAIL</a:t>
            </a:r>
          </a:p>
        </p:txBody>
      </p:sp>
      <p:sp>
        <p:nvSpPr>
          <p:cNvPr id="100" name="Title 1">
            <a:extLst>
              <a:ext uri="{FF2B5EF4-FFF2-40B4-BE49-F238E27FC236}">
                <a16:creationId xmlns:a16="http://schemas.microsoft.com/office/drawing/2014/main" id="{A18EAEB0-92A8-DE41-B70E-7CBF8240B391}"/>
              </a:ext>
            </a:extLst>
          </p:cNvPr>
          <p:cNvSpPr txBox="1">
            <a:spLocks/>
          </p:cNvSpPr>
          <p:nvPr/>
        </p:nvSpPr>
        <p:spPr>
          <a:xfrm>
            <a:off x="5841693" y="7045888"/>
            <a:ext cx="777240" cy="207264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10" dirty="0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45 min</a:t>
            </a:r>
          </a:p>
        </p:txBody>
      </p:sp>
      <p:sp>
        <p:nvSpPr>
          <p:cNvPr id="101" name="Title 1">
            <a:extLst>
              <a:ext uri="{FF2B5EF4-FFF2-40B4-BE49-F238E27FC236}">
                <a16:creationId xmlns:a16="http://schemas.microsoft.com/office/drawing/2014/main" id="{B6D9B9F9-F8E6-EB48-91B1-EC94440ECB55}"/>
              </a:ext>
            </a:extLst>
          </p:cNvPr>
          <p:cNvSpPr txBox="1">
            <a:spLocks/>
          </p:cNvSpPr>
          <p:nvPr/>
        </p:nvSpPr>
        <p:spPr>
          <a:xfrm>
            <a:off x="7137400" y="6248400"/>
            <a:ext cx="921878" cy="310896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07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TEMPS DE </a:t>
            </a:r>
          </a:p>
          <a:p>
            <a:pPr algn="ctr"/>
            <a:r>
              <a:rPr lang="fr-CA" sz="907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DURCISSEMENT</a:t>
            </a:r>
          </a:p>
        </p:txBody>
      </p:sp>
      <p:sp>
        <p:nvSpPr>
          <p:cNvPr id="102" name="Title 1">
            <a:extLst>
              <a:ext uri="{FF2B5EF4-FFF2-40B4-BE49-F238E27FC236}">
                <a16:creationId xmlns:a16="http://schemas.microsoft.com/office/drawing/2014/main" id="{081D381C-8FE1-0A48-99E0-772CA59041CD}"/>
              </a:ext>
            </a:extLst>
          </p:cNvPr>
          <p:cNvSpPr txBox="1">
            <a:spLocks/>
          </p:cNvSpPr>
          <p:nvPr/>
        </p:nvSpPr>
        <p:spPr>
          <a:xfrm>
            <a:off x="7194311" y="7045888"/>
            <a:ext cx="777240" cy="207264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10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12 heures</a:t>
            </a:r>
          </a:p>
        </p:txBody>
      </p:sp>
      <p:sp>
        <p:nvSpPr>
          <p:cNvPr id="103" name="Title 1">
            <a:extLst>
              <a:ext uri="{FF2B5EF4-FFF2-40B4-BE49-F238E27FC236}">
                <a16:creationId xmlns:a16="http://schemas.microsoft.com/office/drawing/2014/main" id="{AD55265A-1092-334B-BBE0-FECF3DF4655D}"/>
              </a:ext>
            </a:extLst>
          </p:cNvPr>
          <p:cNvSpPr txBox="1">
            <a:spLocks/>
          </p:cNvSpPr>
          <p:nvPr/>
        </p:nvSpPr>
        <p:spPr>
          <a:xfrm>
            <a:off x="3136458" y="7045888"/>
            <a:ext cx="777240" cy="207264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10" dirty="0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*</a:t>
            </a:r>
            <a:r>
              <a:rPr lang="en-US" sz="910" dirty="0" err="1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SEss</a:t>
            </a:r>
            <a:endParaRPr lang="en-US" sz="910" dirty="0">
              <a:solidFill>
                <a:schemeClr val="bg1"/>
              </a:solidFill>
              <a:latin typeface="Helvetica" pitchFamily="2" charset="0"/>
              <a:cs typeface="Futura Medium" panose="020B0602020204020303" pitchFamily="34" charset="-79"/>
            </a:endParaRPr>
          </a:p>
        </p:txBody>
      </p:sp>
      <p:sp>
        <p:nvSpPr>
          <p:cNvPr id="104" name="Title 1">
            <a:extLst>
              <a:ext uri="{FF2B5EF4-FFF2-40B4-BE49-F238E27FC236}">
                <a16:creationId xmlns:a16="http://schemas.microsoft.com/office/drawing/2014/main" id="{A2A2D278-DC65-5142-BFE5-258379C476F3}"/>
              </a:ext>
            </a:extLst>
          </p:cNvPr>
          <p:cNvSpPr txBox="1">
            <a:spLocks/>
          </p:cNvSpPr>
          <p:nvPr/>
        </p:nvSpPr>
        <p:spPr>
          <a:xfrm>
            <a:off x="1784325" y="6248400"/>
            <a:ext cx="777240" cy="310896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07" dirty="0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pH</a:t>
            </a:r>
          </a:p>
        </p:txBody>
      </p:sp>
    </p:spTree>
    <p:extLst>
      <p:ext uri="{BB962C8B-B14F-4D97-AF65-F5344CB8AC3E}">
        <p14:creationId xmlns:p14="http://schemas.microsoft.com/office/powerpoint/2010/main" val="6552916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D5E58CC9-50CB-A341-A8AF-0D4ADC11B5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185" y="1939014"/>
            <a:ext cx="4114800" cy="4114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884ADA8-E0AC-454F-93E6-5F6C27D50BF5}"/>
              </a:ext>
            </a:extLst>
          </p:cNvPr>
          <p:cNvSpPr txBox="1">
            <a:spLocks/>
          </p:cNvSpPr>
          <p:nvPr/>
        </p:nvSpPr>
        <p:spPr>
          <a:xfrm>
            <a:off x="430205" y="1933363"/>
            <a:ext cx="5156775" cy="248534"/>
          </a:xfrm>
          <a:prstGeom prst="rect">
            <a:avLst/>
          </a:prstGeom>
          <a:effectLst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1200" dirty="0">
                <a:solidFill>
                  <a:srgbClr val="000036"/>
                </a:solidFill>
                <a:latin typeface="Helvetica" pitchFamily="2" charset="0"/>
                <a:cs typeface="Futura Medium" panose="020B0602020204020303" pitchFamily="34" charset="-79"/>
              </a:rPr>
              <a:t>Adhésif élastomère à écran anti-vapeur illimité sur dalle sèche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BEA06E4-38D7-D743-99D9-6A1B9D616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223" y="1448706"/>
            <a:ext cx="5156775" cy="484774"/>
          </a:xfr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noAutofit/>
          </a:bodyPr>
          <a:lstStyle/>
          <a:p>
            <a:pPr algn="l"/>
            <a:r>
              <a:rPr lang="en-US" sz="3500" b="1" dirty="0">
                <a:solidFill>
                  <a:srgbClr val="000036"/>
                </a:solidFill>
                <a:latin typeface="Helvetica" pitchFamily="2" charset="0"/>
                <a:cs typeface="Futura Medium" panose="020B0602020204020303" pitchFamily="34" charset="-79"/>
              </a:rPr>
              <a:t>SUMMIT</a:t>
            </a:r>
            <a:r>
              <a:rPr lang="en-US" sz="3500" baseline="30000" dirty="0">
                <a:solidFill>
                  <a:srgbClr val="000036"/>
                </a:solidFill>
                <a:latin typeface="Helvetica" pitchFamily="2" charset="0"/>
                <a:cs typeface="Futura Medium" panose="020B0602020204020303" pitchFamily="34" charset="-79"/>
              </a:rPr>
              <a:t>™</a:t>
            </a:r>
            <a:r>
              <a:rPr lang="en-US" sz="3500" b="1" dirty="0">
                <a:solidFill>
                  <a:srgbClr val="000036"/>
                </a:solidFill>
                <a:latin typeface="Helvetica" pitchFamily="2" charset="0"/>
                <a:cs typeface="Futura Medium" panose="020B0602020204020303" pitchFamily="34" charset="-79"/>
              </a:rPr>
              <a:t> SELECT</a:t>
            </a:r>
            <a:endParaRPr lang="en-US" sz="3500" baseline="30000" dirty="0">
              <a:solidFill>
                <a:srgbClr val="000036"/>
              </a:solidFill>
              <a:latin typeface="Helvetica Light" panose="020B0403020202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662E8F9-B3F7-2545-9360-0548F6B2512D}"/>
              </a:ext>
            </a:extLst>
          </p:cNvPr>
          <p:cNvSpPr/>
          <p:nvPr/>
        </p:nvSpPr>
        <p:spPr>
          <a:xfrm>
            <a:off x="0" y="6111240"/>
            <a:ext cx="13817600" cy="1280160"/>
          </a:xfrm>
          <a:prstGeom prst="rect">
            <a:avLst/>
          </a:prstGeom>
          <a:solidFill>
            <a:srgbClr val="000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77050272-3CE0-A448-80FB-C5A60BF61A8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89517" y="6475418"/>
            <a:ext cx="607144" cy="64008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79B2A0C5-51BD-BF46-B40C-6C969B8967C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42620" y="6475418"/>
            <a:ext cx="607144" cy="64008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BA98E7FF-73AB-F040-BC32-1FE66BC1E2B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2958" y="6429698"/>
            <a:ext cx="693879" cy="731520"/>
          </a:xfrm>
          <a:prstGeom prst="rect">
            <a:avLst/>
          </a:prstGeom>
        </p:spPr>
      </p:pic>
      <p:sp>
        <p:nvSpPr>
          <p:cNvPr id="76" name="Title 1">
            <a:extLst>
              <a:ext uri="{FF2B5EF4-FFF2-40B4-BE49-F238E27FC236}">
                <a16:creationId xmlns:a16="http://schemas.microsoft.com/office/drawing/2014/main" id="{EC38253B-7265-9241-8541-207B6AE0B392}"/>
              </a:ext>
            </a:extLst>
          </p:cNvPr>
          <p:cNvSpPr txBox="1">
            <a:spLocks/>
          </p:cNvSpPr>
          <p:nvPr/>
        </p:nvSpPr>
        <p:spPr>
          <a:xfrm>
            <a:off x="1784325" y="6248400"/>
            <a:ext cx="777240" cy="310896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07" dirty="0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pH</a:t>
            </a: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3DD2F9F0-0BA6-A848-BCE9-C8CA32B3C0C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2739" y="6521138"/>
            <a:ext cx="520411" cy="548640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5DCD28BD-896B-2848-A0F4-66DAE641380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586" y="6452558"/>
            <a:ext cx="650514" cy="685800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5D639C51-2839-9C45-A287-76717C450EA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99108" y="6475418"/>
            <a:ext cx="607144" cy="640080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F4FB5F98-3D58-C442-A849-3B7F4F8F69B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7490" y="6521138"/>
            <a:ext cx="520411" cy="548640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5F1C002D-DC23-034C-A0E4-DD93300CAFD3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39194" y="6588453"/>
            <a:ext cx="392709" cy="414011"/>
          </a:xfrm>
          <a:prstGeom prst="rect">
            <a:avLst/>
          </a:prstGeom>
        </p:spPr>
      </p:pic>
      <p:sp>
        <p:nvSpPr>
          <p:cNvPr id="95" name="Title 1">
            <a:extLst>
              <a:ext uri="{FF2B5EF4-FFF2-40B4-BE49-F238E27FC236}">
                <a16:creationId xmlns:a16="http://schemas.microsoft.com/office/drawing/2014/main" id="{D59CC8F9-F138-0A48-8F24-B9EAE909ECEE}"/>
              </a:ext>
            </a:extLst>
          </p:cNvPr>
          <p:cNvSpPr txBox="1">
            <a:spLocks/>
          </p:cNvSpPr>
          <p:nvPr/>
        </p:nvSpPr>
        <p:spPr>
          <a:xfrm>
            <a:off x="6169943" y="7486227"/>
            <a:ext cx="7566023" cy="2679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CA" sz="907" dirty="0">
                <a:solidFill>
                  <a:srgbClr val="000036"/>
                </a:solidFill>
                <a:latin typeface="Helvetica Light" panose="020B0403020202020204" pitchFamily="34" charset="0"/>
              </a:rPr>
              <a:t>*</a:t>
            </a:r>
            <a:r>
              <a:rPr lang="fr-CA" sz="907" dirty="0" err="1">
                <a:solidFill>
                  <a:srgbClr val="000036"/>
                </a:solidFill>
                <a:latin typeface="Helvetica Light" panose="020B0403020202020204" pitchFamily="34" charset="0"/>
              </a:rPr>
              <a:t>SEss</a:t>
            </a:r>
            <a:r>
              <a:rPr lang="fr-CA" sz="907" dirty="0">
                <a:solidFill>
                  <a:srgbClr val="000036"/>
                </a:solidFill>
                <a:latin typeface="Helvetica Light" panose="020B0403020202020204" pitchFamily="34" charset="0"/>
              </a:rPr>
              <a:t> = Sans essai</a:t>
            </a:r>
          </a:p>
          <a:p>
            <a:pPr algn="r"/>
            <a:r>
              <a:rPr lang="fr-CA" sz="907" dirty="0">
                <a:solidFill>
                  <a:srgbClr val="000036"/>
                </a:solidFill>
                <a:latin typeface="Helvetica Light" panose="020B0403020202020204" pitchFamily="34" charset="0"/>
              </a:rPr>
              <a:t>**Valeurs déduites d’une dalle en béton de 6 po avec plafond en panneaux suspendus recouvert d’un plancher de bois composite de 3/8 po</a:t>
            </a:r>
            <a:endParaRPr lang="fr-CA" sz="907" dirty="0">
              <a:solidFill>
                <a:srgbClr val="000036"/>
              </a:solidFill>
              <a:latin typeface="Helvetica Light" panose="020B0403020202020204" pitchFamily="34" charset="0"/>
              <a:cs typeface="Futura Medium" panose="020B0602020204020303" pitchFamily="34" charset="-79"/>
            </a:endParaRPr>
          </a:p>
        </p:txBody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id="{5F3F74C2-4B82-C04F-9100-22313A6E0350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1560" y="6521138"/>
            <a:ext cx="520411" cy="548640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FC26A61C-2E6B-9741-8EE5-966B5E09E4E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1903" y="6521138"/>
            <a:ext cx="520411" cy="54864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E0824498-DFDB-FB4C-9CA4-7EA3792E58F8}"/>
              </a:ext>
            </a:extLst>
          </p:cNvPr>
          <p:cNvSpPr/>
          <p:nvPr/>
        </p:nvSpPr>
        <p:spPr>
          <a:xfrm>
            <a:off x="6984993" y="4664704"/>
            <a:ext cx="6314855" cy="1126496"/>
          </a:xfrm>
          <a:prstGeom prst="rect">
            <a:avLst/>
          </a:prstGeom>
          <a:solidFill>
            <a:srgbClr val="00003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9A41434-51B4-AF44-9A54-9759519B966E}"/>
              </a:ext>
            </a:extLst>
          </p:cNvPr>
          <p:cNvSpPr/>
          <p:nvPr/>
        </p:nvSpPr>
        <p:spPr>
          <a:xfrm>
            <a:off x="6985000" y="1448812"/>
            <a:ext cx="6314859" cy="568638"/>
          </a:xfrm>
          <a:prstGeom prst="rect">
            <a:avLst/>
          </a:prstGeom>
          <a:solidFill>
            <a:srgbClr val="00003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8C92D30-1EA7-2A43-A881-6317521DCF18}"/>
              </a:ext>
            </a:extLst>
          </p:cNvPr>
          <p:cNvSpPr/>
          <p:nvPr/>
        </p:nvSpPr>
        <p:spPr>
          <a:xfrm>
            <a:off x="6985000" y="1463118"/>
            <a:ext cx="6314852" cy="4328082"/>
          </a:xfrm>
          <a:prstGeom prst="rect">
            <a:avLst/>
          </a:prstGeom>
          <a:noFill/>
          <a:ln>
            <a:solidFill>
              <a:srgbClr val="00003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27EC94C-CA55-FE40-A44A-C3B61CD11F58}"/>
              </a:ext>
            </a:extLst>
          </p:cNvPr>
          <p:cNvSpPr/>
          <p:nvPr/>
        </p:nvSpPr>
        <p:spPr>
          <a:xfrm>
            <a:off x="8702495" y="2276369"/>
            <a:ext cx="4378505" cy="105054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fr-CA" sz="1600" b="1" dirty="0">
                <a:solidFill>
                  <a:srgbClr val="E3393F"/>
                </a:solidFill>
                <a:latin typeface="Helvetica" pitchFamily="2" charset="0"/>
                <a:cs typeface="Futura Medium" panose="020B0602020204020303" pitchFamily="34" charset="-79"/>
              </a:rPr>
              <a:t>ÉCONOMISEZ 0,15 $/pi²</a:t>
            </a:r>
            <a:endParaRPr lang="fr-CA" sz="1600" b="1" baseline="30000" dirty="0">
              <a:solidFill>
                <a:srgbClr val="E3393F"/>
              </a:solidFill>
              <a:latin typeface="Helvetica" pitchFamily="2" charset="0"/>
              <a:cs typeface="Futura Medium" panose="020B0602020204020303" pitchFamily="34" charset="-79"/>
            </a:endParaRPr>
          </a:p>
          <a:p>
            <a:pPr marL="268069" lvl="1" indent="-134934">
              <a:buFont typeface="Arial" panose="020B0604020202020204" pitchFamily="34" charset="0"/>
              <a:buChar char="•"/>
            </a:pPr>
            <a:r>
              <a:rPr lang="fr-CA" sz="1400" dirty="0">
                <a:solidFill>
                  <a:srgbClr val="000036"/>
                </a:solidFill>
                <a:latin typeface="Helvetica Light" panose="020B0403020202020204" pitchFamily="34" charset="0"/>
                <a:cs typeface="Futura Medium" panose="020B0602020204020303" pitchFamily="34" charset="-79"/>
              </a:rPr>
              <a:t>Car les essais d’humidité et de pH ne sont pas nécessaires.</a:t>
            </a:r>
          </a:p>
          <a:p>
            <a:pPr marL="392207" lvl="2" indent="-124139">
              <a:buFont typeface="Arial" panose="020B0604020202020204" pitchFamily="34" charset="0"/>
              <a:buChar char="•"/>
            </a:pPr>
            <a:r>
              <a:rPr lang="fr-CA" sz="1200" dirty="0">
                <a:solidFill>
                  <a:srgbClr val="000036"/>
                </a:solidFill>
                <a:latin typeface="Helvetica Light" panose="020B0403020202020204" pitchFamily="34" charset="0"/>
                <a:cs typeface="Futura Medium" panose="020B0602020204020303" pitchFamily="34" charset="-79"/>
              </a:rPr>
              <a:t>3 essais sur les 1000 premiers pieds carrés.</a:t>
            </a:r>
          </a:p>
          <a:p>
            <a:pPr marL="392207" lvl="2" indent="-124139">
              <a:buFont typeface="Arial" panose="020B0604020202020204" pitchFamily="34" charset="0"/>
              <a:buChar char="•"/>
            </a:pPr>
            <a:r>
              <a:rPr lang="fr-CA" sz="1200" dirty="0">
                <a:solidFill>
                  <a:srgbClr val="000036"/>
                </a:solidFill>
                <a:latin typeface="Helvetica Light" panose="020B0403020202020204" pitchFamily="34" charset="0"/>
                <a:cs typeface="Futura Medium" panose="020B0602020204020303" pitchFamily="34" charset="-79"/>
              </a:rPr>
              <a:t>1 essai tous les 1000 pi² </a:t>
            </a:r>
            <a:r>
              <a:rPr lang="fr-CA" sz="1000" dirty="0">
                <a:solidFill>
                  <a:srgbClr val="000036"/>
                </a:solidFill>
                <a:latin typeface="Helvetica Light" panose="020B0403020202020204" pitchFamily="34" charset="0"/>
                <a:cs typeface="Futura Medium" panose="020B0602020204020303" pitchFamily="34" charset="-79"/>
              </a:rPr>
              <a:t>(ex. 10 000 pi² = 12 essais).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1BF0D84-0058-1D45-A8DF-E99B1488900A}"/>
              </a:ext>
            </a:extLst>
          </p:cNvPr>
          <p:cNvSpPr/>
          <p:nvPr/>
        </p:nvSpPr>
        <p:spPr>
          <a:xfrm>
            <a:off x="7256596" y="5679742"/>
            <a:ext cx="5771652" cy="11145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CA" sz="800" dirty="0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Ces économies sont calculées selon une moyenne nationale estimée, et peuvent varier selon le lieu et le chantier.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538F4A4-E107-124E-90E7-77326D1DC4B6}"/>
              </a:ext>
            </a:extLst>
          </p:cNvPr>
          <p:cNvSpPr txBox="1"/>
          <p:nvPr/>
        </p:nvSpPr>
        <p:spPr>
          <a:xfrm>
            <a:off x="7256592" y="1576541"/>
            <a:ext cx="5771656" cy="344963"/>
          </a:xfrm>
          <a:prstGeom prst="rect">
            <a:avLst/>
          </a:prstGeom>
          <a:noFill/>
          <a:effectLst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r-CA" sz="2267" b="1">
                <a:solidFill>
                  <a:schemeClr val="bg1"/>
                </a:solidFill>
                <a:latin typeface="Helvetica" pitchFamily="2" charset="0"/>
              </a:rPr>
              <a:t>ÉCONOMIES POSSIBLES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10D21A7-FC27-9C45-9589-A220B753019E}"/>
              </a:ext>
            </a:extLst>
          </p:cNvPr>
          <p:cNvSpPr/>
          <p:nvPr/>
        </p:nvSpPr>
        <p:spPr>
          <a:xfrm>
            <a:off x="7256596" y="4791999"/>
            <a:ext cx="5771652" cy="76891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CA" sz="1600" b="1" dirty="0">
                <a:solidFill>
                  <a:srgbClr val="FF0000"/>
                </a:solidFill>
                <a:latin typeface="Helvetica" pitchFamily="2" charset="0"/>
                <a:cs typeface="Futura Medium" panose="020B0602020204020303" pitchFamily="34" charset="-79"/>
              </a:rPr>
              <a:t>ÉCONOMISEZ 4 à 5 $/pi²</a:t>
            </a:r>
            <a:endParaRPr lang="fr-CA" sz="1600" b="1" baseline="30000" dirty="0">
              <a:solidFill>
                <a:srgbClr val="FF0000"/>
              </a:solidFill>
              <a:latin typeface="Helvetica" pitchFamily="2" charset="0"/>
              <a:cs typeface="Futura Medium" panose="020B0602020204020303" pitchFamily="34" charset="-79"/>
            </a:endParaRPr>
          </a:p>
          <a:p>
            <a:pPr algn="ctr">
              <a:lnSpc>
                <a:spcPct val="100000"/>
              </a:lnSpc>
            </a:pPr>
            <a:r>
              <a:rPr lang="fr-CA" sz="1400" dirty="0">
                <a:solidFill>
                  <a:schemeClr val="bg1"/>
                </a:solidFill>
                <a:latin typeface="Helvetica Light" panose="020B0403020202020204" pitchFamily="34" charset="0"/>
                <a:cs typeface="Futura Medium" panose="020B0602020204020303" pitchFamily="34" charset="-79"/>
              </a:rPr>
              <a:t>En étant dispensé des travaux habituels contre l’humidité</a:t>
            </a:r>
          </a:p>
          <a:p>
            <a:pPr algn="ctr">
              <a:lnSpc>
                <a:spcPct val="100000"/>
              </a:lnSpc>
            </a:pPr>
            <a:r>
              <a:rPr lang="fr-CA" sz="1200" b="1" dirty="0">
                <a:solidFill>
                  <a:schemeClr val="bg1"/>
                </a:solidFill>
                <a:latin typeface="Helvetica Light" panose="020B0403020202020204" pitchFamily="34" charset="0"/>
                <a:cs typeface="Futura Medium" panose="020B0602020204020303" pitchFamily="34" charset="-79"/>
              </a:rPr>
              <a:t>1.) </a:t>
            </a:r>
            <a:r>
              <a:rPr lang="fr-CA" sz="1200" dirty="0">
                <a:solidFill>
                  <a:schemeClr val="bg1"/>
                </a:solidFill>
                <a:latin typeface="Helvetica Light" panose="020B0403020202020204" pitchFamily="34" charset="0"/>
                <a:cs typeface="Futura Medium" panose="020B0602020204020303" pitchFamily="34" charset="-79"/>
              </a:rPr>
              <a:t>Projection de billes     </a:t>
            </a:r>
            <a:r>
              <a:rPr lang="fr-CA" sz="1200" b="1" dirty="0">
                <a:solidFill>
                  <a:schemeClr val="bg1"/>
                </a:solidFill>
                <a:latin typeface="Helvetica Light" panose="020B0403020202020204" pitchFamily="34" charset="0"/>
                <a:cs typeface="Futura Medium" panose="020B0602020204020303" pitchFamily="34" charset="-79"/>
              </a:rPr>
              <a:t>2.) </a:t>
            </a:r>
            <a:r>
              <a:rPr lang="fr-CA" sz="1200" dirty="0">
                <a:solidFill>
                  <a:schemeClr val="bg1"/>
                </a:solidFill>
                <a:latin typeface="Helvetica Light" panose="020B0403020202020204" pitchFamily="34" charset="0"/>
                <a:cs typeface="Futura Medium" panose="020B0602020204020303" pitchFamily="34" charset="-79"/>
              </a:rPr>
              <a:t>Boucher et niveler     </a:t>
            </a:r>
            <a:r>
              <a:rPr lang="fr-CA" sz="1200" b="1" dirty="0">
                <a:solidFill>
                  <a:schemeClr val="bg1"/>
                </a:solidFill>
                <a:latin typeface="Helvetica Light" panose="020B0403020202020204" pitchFamily="34" charset="0"/>
                <a:cs typeface="Futura Medium" panose="020B0602020204020303" pitchFamily="34" charset="-79"/>
              </a:rPr>
              <a:t>3.) </a:t>
            </a:r>
            <a:r>
              <a:rPr lang="fr-CA" sz="1200" dirty="0">
                <a:solidFill>
                  <a:schemeClr val="bg1"/>
                </a:solidFill>
                <a:latin typeface="Helvetica Light" panose="020B0403020202020204" pitchFamily="34" charset="0"/>
                <a:cs typeface="Futura Medium" panose="020B0602020204020303" pitchFamily="34" charset="-79"/>
              </a:rPr>
              <a:t>Couche de base     </a:t>
            </a:r>
            <a:r>
              <a:rPr lang="fr-CA" sz="1200" b="1" dirty="0">
                <a:solidFill>
                  <a:schemeClr val="bg1"/>
                </a:solidFill>
                <a:latin typeface="Helvetica Light" panose="020B0403020202020204" pitchFamily="34" charset="0"/>
                <a:cs typeface="Futura Medium" panose="020B0602020204020303" pitchFamily="34" charset="-79"/>
              </a:rPr>
              <a:t>4.) </a:t>
            </a:r>
            <a:r>
              <a:rPr lang="fr-CA" sz="1200" dirty="0">
                <a:solidFill>
                  <a:schemeClr val="bg1"/>
                </a:solidFill>
                <a:latin typeface="Helvetica Light" panose="020B0403020202020204" pitchFamily="34" charset="0"/>
                <a:cs typeface="Futura Medium" panose="020B0602020204020303" pitchFamily="34" charset="-79"/>
              </a:rPr>
              <a:t>Époxy </a:t>
            </a:r>
            <a:r>
              <a:rPr lang="fr-CA" sz="1200" dirty="0" err="1">
                <a:solidFill>
                  <a:schemeClr val="bg1"/>
                </a:solidFill>
                <a:latin typeface="Helvetica Light" panose="020B0403020202020204" pitchFamily="34" charset="0"/>
                <a:cs typeface="Futura Medium" panose="020B0602020204020303" pitchFamily="34" charset="-79"/>
              </a:rPr>
              <a:t>bicomposant</a:t>
            </a:r>
            <a:r>
              <a:rPr lang="fr-CA" sz="1200" dirty="0">
                <a:solidFill>
                  <a:schemeClr val="bg1"/>
                </a:solidFill>
                <a:latin typeface="Helvetica Light" panose="020B0403020202020204" pitchFamily="34" charset="0"/>
                <a:cs typeface="Futura Medium" panose="020B0602020204020303" pitchFamily="34" charset="-79"/>
              </a:rPr>
              <a:t>     </a:t>
            </a:r>
            <a:r>
              <a:rPr lang="fr-CA" sz="1200" b="1" dirty="0">
                <a:solidFill>
                  <a:schemeClr val="bg1"/>
                </a:solidFill>
                <a:latin typeface="Helvetica Light" panose="020B0403020202020204" pitchFamily="34" charset="0"/>
                <a:cs typeface="Futura Medium" panose="020B0602020204020303" pitchFamily="34" charset="-79"/>
              </a:rPr>
              <a:t>5.) </a:t>
            </a:r>
            <a:r>
              <a:rPr lang="fr-CA" sz="1200" dirty="0">
                <a:solidFill>
                  <a:schemeClr val="bg1"/>
                </a:solidFill>
                <a:latin typeface="Helvetica Light" panose="020B0403020202020204" pitchFamily="34" charset="0"/>
                <a:cs typeface="Futura Medium" panose="020B0602020204020303" pitchFamily="34" charset="-79"/>
              </a:rPr>
              <a:t>Couche de base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586A47B-8284-7D4F-84BF-C11F47891526}"/>
              </a:ext>
            </a:extLst>
          </p:cNvPr>
          <p:cNvSpPr txBox="1"/>
          <p:nvPr/>
        </p:nvSpPr>
        <p:spPr>
          <a:xfrm>
            <a:off x="7442200" y="3706842"/>
            <a:ext cx="1829281" cy="568638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 anchorCtr="0">
            <a:noAutofit/>
          </a:bodyPr>
          <a:lstStyle/>
          <a:p>
            <a:pPr algn="r"/>
            <a:r>
              <a:rPr lang="fr-CA" sz="2000" b="1">
                <a:solidFill>
                  <a:srgbClr val="E3393F"/>
                </a:solidFill>
                <a:latin typeface="Helvetica" pitchFamily="2" charset="0"/>
              </a:rPr>
              <a:t>INSTALLATION DIRECTE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F9396F8-36AD-AE45-B325-E545A067D9FB}"/>
              </a:ext>
            </a:extLst>
          </p:cNvPr>
          <p:cNvSpPr txBox="1"/>
          <p:nvPr/>
        </p:nvSpPr>
        <p:spPr>
          <a:xfrm>
            <a:off x="7137399" y="2401591"/>
            <a:ext cx="1232407" cy="568638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 anchorCtr="0">
            <a:noAutofit/>
          </a:bodyPr>
          <a:lstStyle/>
          <a:p>
            <a:pPr algn="r"/>
            <a:r>
              <a:rPr lang="fr-CA" sz="2000" b="1">
                <a:solidFill>
                  <a:srgbClr val="E3393F"/>
                </a:solidFill>
                <a:latin typeface="Helvetica" pitchFamily="2" charset="0"/>
              </a:rPr>
              <a:t>SANS ESSAIS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221E9B7F-B810-7D48-9C39-BAD7F854C4AF}"/>
              </a:ext>
            </a:extLst>
          </p:cNvPr>
          <p:cNvCxnSpPr>
            <a:cxnSpLocks/>
          </p:cNvCxnSpPr>
          <p:nvPr/>
        </p:nvCxnSpPr>
        <p:spPr>
          <a:xfrm>
            <a:off x="8546928" y="2457310"/>
            <a:ext cx="0" cy="457200"/>
          </a:xfrm>
          <a:prstGeom prst="line">
            <a:avLst/>
          </a:prstGeom>
          <a:ln w="38100">
            <a:solidFill>
              <a:srgbClr val="0000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C7C47CBB-27B2-5744-8143-DFF79C9BE98C}"/>
              </a:ext>
            </a:extLst>
          </p:cNvPr>
          <p:cNvSpPr/>
          <p:nvPr/>
        </p:nvSpPr>
        <p:spPr>
          <a:xfrm>
            <a:off x="9573149" y="3581620"/>
            <a:ext cx="3507851" cy="1050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fr-CA" sz="1600" b="1" dirty="0">
                <a:solidFill>
                  <a:srgbClr val="E3393F"/>
                </a:solidFill>
                <a:latin typeface="Helvetica" pitchFamily="2" charset="0"/>
                <a:cs typeface="Futura Medium" panose="020B0602020204020303" pitchFamily="34" charset="-79"/>
              </a:rPr>
              <a:t>GAGNEZ des SEMAINES ENTIÈRES</a:t>
            </a:r>
          </a:p>
          <a:p>
            <a:pPr marL="268069" lvl="1" indent="-134934">
              <a:buFont typeface="Arial" panose="020B0604020202020204" pitchFamily="34" charset="0"/>
              <a:buChar char="•"/>
            </a:pPr>
            <a:r>
              <a:rPr lang="fr-CA" sz="1400" dirty="0">
                <a:solidFill>
                  <a:srgbClr val="000036"/>
                </a:solidFill>
                <a:latin typeface="Helvetica Light" panose="020B0403020202020204" pitchFamily="34" charset="0"/>
                <a:cs typeface="Futura Medium" panose="020B0602020204020303" pitchFamily="34" charset="-79"/>
              </a:rPr>
              <a:t>En évitant des retards coûteux :</a:t>
            </a:r>
          </a:p>
          <a:p>
            <a:pPr marL="392207" lvl="2" indent="-124139">
              <a:buFont typeface="Arial" panose="020B0604020202020204" pitchFamily="34" charset="0"/>
              <a:buChar char="•"/>
            </a:pPr>
            <a:r>
              <a:rPr lang="fr-CA" sz="1200" dirty="0">
                <a:solidFill>
                  <a:srgbClr val="000036"/>
                </a:solidFill>
                <a:latin typeface="Helvetica Light" panose="020B0403020202020204" pitchFamily="34" charset="0"/>
                <a:cs typeface="Futura Medium" panose="020B0602020204020303" pitchFamily="34" charset="-79"/>
              </a:rPr>
              <a:t>Les essais d’humidité prennent 1 à 3 jours.</a:t>
            </a:r>
          </a:p>
          <a:p>
            <a:pPr marL="392207" lvl="2" indent="-124139">
              <a:buFont typeface="Arial" panose="020B0604020202020204" pitchFamily="34" charset="0"/>
              <a:buChar char="•"/>
            </a:pPr>
            <a:r>
              <a:rPr lang="fr-CA" sz="1200" dirty="0">
                <a:solidFill>
                  <a:srgbClr val="000036"/>
                </a:solidFill>
                <a:latin typeface="Helvetica Light" panose="020B0403020202020204" pitchFamily="34" charset="0"/>
                <a:cs typeface="Futura Medium" panose="020B0602020204020303" pitchFamily="34" charset="-79"/>
              </a:rPr>
              <a:t>L’échec d’un essai peut retarder le chantier de plusieurs semaines.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BBF031D-92C9-C145-8D37-6DD315A05DEB}"/>
              </a:ext>
            </a:extLst>
          </p:cNvPr>
          <p:cNvCxnSpPr>
            <a:cxnSpLocks/>
          </p:cNvCxnSpPr>
          <p:nvPr/>
        </p:nvCxnSpPr>
        <p:spPr>
          <a:xfrm>
            <a:off x="9423400" y="3762561"/>
            <a:ext cx="0" cy="457200"/>
          </a:xfrm>
          <a:prstGeom prst="line">
            <a:avLst/>
          </a:prstGeom>
          <a:ln w="38100">
            <a:solidFill>
              <a:srgbClr val="0000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Parallelogram 59">
            <a:extLst>
              <a:ext uri="{FF2B5EF4-FFF2-40B4-BE49-F238E27FC236}">
                <a16:creationId xmlns:a16="http://schemas.microsoft.com/office/drawing/2014/main" id="{193A088E-1DF0-F042-BE3C-85C452CA1062}"/>
              </a:ext>
            </a:extLst>
          </p:cNvPr>
          <p:cNvSpPr/>
          <p:nvPr/>
        </p:nvSpPr>
        <p:spPr>
          <a:xfrm>
            <a:off x="4234" y="-1"/>
            <a:ext cx="13813366" cy="882269"/>
          </a:xfrm>
          <a:prstGeom prst="parallelogram">
            <a:avLst>
              <a:gd name="adj" fmla="val 0"/>
            </a:avLst>
          </a:prstGeom>
          <a:solidFill>
            <a:srgbClr val="E13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  <a:highlight>
                <a:srgbClr val="00FF00"/>
              </a:highlight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F44F1B2-3DC8-0F4C-B68A-2B12E990667D}"/>
              </a:ext>
            </a:extLst>
          </p:cNvPr>
          <p:cNvSpPr txBox="1"/>
          <p:nvPr/>
        </p:nvSpPr>
        <p:spPr>
          <a:xfrm>
            <a:off x="128628" y="202606"/>
            <a:ext cx="10918741" cy="47705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3500" b="1" dirty="0">
                <a:solidFill>
                  <a:schemeClr val="bg1"/>
                </a:solidFill>
                <a:latin typeface="Helvetica" pitchFamily="2" charset="0"/>
              </a:rPr>
              <a:t> PRODUITS ADHÉSIFS BRUCE</a:t>
            </a:r>
            <a:r>
              <a:rPr lang="en-US" sz="3500" baseline="30000" dirty="0">
                <a:solidFill>
                  <a:schemeClr val="bg1"/>
                </a:solidFill>
                <a:latin typeface="Helvetica" pitchFamily="2" charset="0"/>
              </a:rPr>
              <a:t>®</a:t>
            </a:r>
            <a:endParaRPr lang="en-US" sz="35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98" name="Parallelogram 97">
            <a:extLst>
              <a:ext uri="{FF2B5EF4-FFF2-40B4-BE49-F238E27FC236}">
                <a16:creationId xmlns:a16="http://schemas.microsoft.com/office/drawing/2014/main" id="{3760D34C-B994-1047-9E62-4A16281615AC}"/>
              </a:ext>
            </a:extLst>
          </p:cNvPr>
          <p:cNvSpPr/>
          <p:nvPr/>
        </p:nvSpPr>
        <p:spPr>
          <a:xfrm>
            <a:off x="10978302" y="-1"/>
            <a:ext cx="3121801" cy="1101673"/>
          </a:xfrm>
          <a:prstGeom prst="parallelogram">
            <a:avLst/>
          </a:prstGeom>
          <a:solidFill>
            <a:srgbClr val="464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/>
          </a:p>
        </p:txBody>
      </p:sp>
      <p:pic>
        <p:nvPicPr>
          <p:cNvPr id="99" name="Picture 98" descr="A picture containing drawing&#10;&#10;Description automatically generated">
            <a:extLst>
              <a:ext uri="{FF2B5EF4-FFF2-40B4-BE49-F238E27FC236}">
                <a16:creationId xmlns:a16="http://schemas.microsoft.com/office/drawing/2014/main" id="{108A5196-72AA-A24C-934A-E097CFAF1805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2634" y="152400"/>
            <a:ext cx="2383536" cy="920970"/>
          </a:xfrm>
          <a:prstGeom prst="rect">
            <a:avLst/>
          </a:prstGeom>
        </p:spPr>
      </p:pic>
      <p:sp>
        <p:nvSpPr>
          <p:cNvPr id="63" name="Title 1">
            <a:extLst>
              <a:ext uri="{FF2B5EF4-FFF2-40B4-BE49-F238E27FC236}">
                <a16:creationId xmlns:a16="http://schemas.microsoft.com/office/drawing/2014/main" id="{69EC6B75-B0C5-6E42-9001-FB5561DABC51}"/>
              </a:ext>
            </a:extLst>
          </p:cNvPr>
          <p:cNvSpPr txBox="1">
            <a:spLocks/>
          </p:cNvSpPr>
          <p:nvPr/>
        </p:nvSpPr>
        <p:spPr>
          <a:xfrm>
            <a:off x="9902934" y="6248400"/>
            <a:ext cx="777240" cy="310896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07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CIRCULATION DENSE</a:t>
            </a:r>
          </a:p>
        </p:txBody>
      </p:sp>
      <p:sp>
        <p:nvSpPr>
          <p:cNvPr id="64" name="Title 1">
            <a:extLst>
              <a:ext uri="{FF2B5EF4-FFF2-40B4-BE49-F238E27FC236}">
                <a16:creationId xmlns:a16="http://schemas.microsoft.com/office/drawing/2014/main" id="{F2F24823-6D43-CF45-ADA2-F99290D490EB}"/>
              </a:ext>
            </a:extLst>
          </p:cNvPr>
          <p:cNvSpPr txBox="1">
            <a:spLocks/>
          </p:cNvSpPr>
          <p:nvPr/>
        </p:nvSpPr>
        <p:spPr>
          <a:xfrm>
            <a:off x="9899546" y="7045888"/>
            <a:ext cx="777240" cy="207264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10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6 heures</a:t>
            </a:r>
          </a:p>
        </p:txBody>
      </p:sp>
      <p:sp>
        <p:nvSpPr>
          <p:cNvPr id="100" name="Title 1">
            <a:extLst>
              <a:ext uri="{FF2B5EF4-FFF2-40B4-BE49-F238E27FC236}">
                <a16:creationId xmlns:a16="http://schemas.microsoft.com/office/drawing/2014/main" id="{8745FA04-F849-3844-9A0A-81A3F7548FB3}"/>
              </a:ext>
            </a:extLst>
          </p:cNvPr>
          <p:cNvSpPr txBox="1">
            <a:spLocks/>
          </p:cNvSpPr>
          <p:nvPr/>
        </p:nvSpPr>
        <p:spPr>
          <a:xfrm>
            <a:off x="11256034" y="6248400"/>
            <a:ext cx="777240" cy="310896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07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Indice d’isolation aux bruits de choc</a:t>
            </a:r>
          </a:p>
        </p:txBody>
      </p:sp>
      <p:sp>
        <p:nvSpPr>
          <p:cNvPr id="101" name="Title 1">
            <a:extLst>
              <a:ext uri="{FF2B5EF4-FFF2-40B4-BE49-F238E27FC236}">
                <a16:creationId xmlns:a16="http://schemas.microsoft.com/office/drawing/2014/main" id="{83220D20-3E1F-C34F-8E7C-042DE676A73D}"/>
              </a:ext>
            </a:extLst>
          </p:cNvPr>
          <p:cNvSpPr txBox="1">
            <a:spLocks/>
          </p:cNvSpPr>
          <p:nvPr/>
        </p:nvSpPr>
        <p:spPr>
          <a:xfrm>
            <a:off x="11252163" y="7045888"/>
            <a:ext cx="777240" cy="207264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10" dirty="0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**68 dB</a:t>
            </a:r>
          </a:p>
        </p:txBody>
      </p:sp>
      <p:sp>
        <p:nvSpPr>
          <p:cNvPr id="102" name="Title 1">
            <a:extLst>
              <a:ext uri="{FF2B5EF4-FFF2-40B4-BE49-F238E27FC236}">
                <a16:creationId xmlns:a16="http://schemas.microsoft.com/office/drawing/2014/main" id="{CA91DD30-963D-2C46-A2D4-1E6DB120AC10}"/>
              </a:ext>
            </a:extLst>
          </p:cNvPr>
          <p:cNvSpPr txBox="1">
            <a:spLocks/>
          </p:cNvSpPr>
          <p:nvPr/>
        </p:nvSpPr>
        <p:spPr>
          <a:xfrm>
            <a:off x="3137426" y="6248400"/>
            <a:ext cx="777240" cy="310896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07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Taux d’émission de vapeur d’eau</a:t>
            </a:r>
          </a:p>
        </p:txBody>
      </p:sp>
      <p:sp>
        <p:nvSpPr>
          <p:cNvPr id="103" name="Title 1">
            <a:extLst>
              <a:ext uri="{FF2B5EF4-FFF2-40B4-BE49-F238E27FC236}">
                <a16:creationId xmlns:a16="http://schemas.microsoft.com/office/drawing/2014/main" id="{39B39D46-C6A3-6D46-9A2F-068A0F5EA4EF}"/>
              </a:ext>
            </a:extLst>
          </p:cNvPr>
          <p:cNvSpPr txBox="1">
            <a:spLocks/>
          </p:cNvSpPr>
          <p:nvPr/>
        </p:nvSpPr>
        <p:spPr>
          <a:xfrm>
            <a:off x="3136458" y="7045888"/>
            <a:ext cx="777240" cy="207264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10" dirty="0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*</a:t>
            </a:r>
            <a:r>
              <a:rPr lang="en-US" sz="910" dirty="0" err="1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SEss</a:t>
            </a:r>
            <a:endParaRPr lang="en-US" sz="910" dirty="0">
              <a:solidFill>
                <a:schemeClr val="bg1"/>
              </a:solidFill>
              <a:latin typeface="Helvetica" pitchFamily="2" charset="0"/>
              <a:cs typeface="Futura Medium" panose="020B0602020204020303" pitchFamily="34" charset="-79"/>
            </a:endParaRPr>
          </a:p>
        </p:txBody>
      </p:sp>
      <p:sp>
        <p:nvSpPr>
          <p:cNvPr id="104" name="Title 1">
            <a:extLst>
              <a:ext uri="{FF2B5EF4-FFF2-40B4-BE49-F238E27FC236}">
                <a16:creationId xmlns:a16="http://schemas.microsoft.com/office/drawing/2014/main" id="{5C6C1D3C-B863-0E49-86C8-D910827A6D62}"/>
              </a:ext>
            </a:extLst>
          </p:cNvPr>
          <p:cNvSpPr txBox="1">
            <a:spLocks/>
          </p:cNvSpPr>
          <p:nvPr/>
        </p:nvSpPr>
        <p:spPr>
          <a:xfrm>
            <a:off x="1783841" y="7045888"/>
            <a:ext cx="777240" cy="207264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10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*Sess </a:t>
            </a:r>
            <a:r>
              <a:rPr lang="fr-CA" sz="910" baseline="30000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(14)</a:t>
            </a:r>
          </a:p>
        </p:txBody>
      </p:sp>
      <p:sp>
        <p:nvSpPr>
          <p:cNvPr id="105" name="Title 1">
            <a:extLst>
              <a:ext uri="{FF2B5EF4-FFF2-40B4-BE49-F238E27FC236}">
                <a16:creationId xmlns:a16="http://schemas.microsoft.com/office/drawing/2014/main" id="{C245BF88-84B1-9F47-92D9-6176C8B72C58}"/>
              </a:ext>
            </a:extLst>
          </p:cNvPr>
          <p:cNvSpPr txBox="1">
            <a:spLocks/>
          </p:cNvSpPr>
          <p:nvPr/>
        </p:nvSpPr>
        <p:spPr>
          <a:xfrm>
            <a:off x="431223" y="6248400"/>
            <a:ext cx="777240" cy="310896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07" dirty="0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Humidité relative</a:t>
            </a:r>
          </a:p>
        </p:txBody>
      </p:sp>
      <p:sp>
        <p:nvSpPr>
          <p:cNvPr id="106" name="Title 1">
            <a:extLst>
              <a:ext uri="{FF2B5EF4-FFF2-40B4-BE49-F238E27FC236}">
                <a16:creationId xmlns:a16="http://schemas.microsoft.com/office/drawing/2014/main" id="{C16EC125-300E-724A-A052-65CA3A14C8C3}"/>
              </a:ext>
            </a:extLst>
          </p:cNvPr>
          <p:cNvSpPr txBox="1">
            <a:spLocks/>
          </p:cNvSpPr>
          <p:nvPr/>
        </p:nvSpPr>
        <p:spPr>
          <a:xfrm>
            <a:off x="431223" y="7045888"/>
            <a:ext cx="777240" cy="207264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10" dirty="0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*</a:t>
            </a:r>
            <a:r>
              <a:rPr lang="fr-CA" sz="910" dirty="0" err="1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SEss</a:t>
            </a:r>
            <a:r>
              <a:rPr lang="fr-CA" sz="910" dirty="0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 </a:t>
            </a:r>
            <a:r>
              <a:rPr lang="fr-CA" sz="910" baseline="30000" dirty="0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(100 %)</a:t>
            </a:r>
          </a:p>
        </p:txBody>
      </p:sp>
      <p:sp>
        <p:nvSpPr>
          <p:cNvPr id="107" name="Title 1">
            <a:extLst>
              <a:ext uri="{FF2B5EF4-FFF2-40B4-BE49-F238E27FC236}">
                <a16:creationId xmlns:a16="http://schemas.microsoft.com/office/drawing/2014/main" id="{395BF93F-B3BE-794D-9584-36AAA2CA45D9}"/>
              </a:ext>
            </a:extLst>
          </p:cNvPr>
          <p:cNvSpPr txBox="1">
            <a:spLocks/>
          </p:cNvSpPr>
          <p:nvPr/>
        </p:nvSpPr>
        <p:spPr>
          <a:xfrm>
            <a:off x="12609137" y="6248400"/>
            <a:ext cx="777240" cy="310896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07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Indice de transmission du son</a:t>
            </a:r>
          </a:p>
        </p:txBody>
      </p:sp>
      <p:sp>
        <p:nvSpPr>
          <p:cNvPr id="108" name="Title 1">
            <a:extLst>
              <a:ext uri="{FF2B5EF4-FFF2-40B4-BE49-F238E27FC236}">
                <a16:creationId xmlns:a16="http://schemas.microsoft.com/office/drawing/2014/main" id="{47DC5F8E-B778-3A49-9FCE-22483C7013FA}"/>
              </a:ext>
            </a:extLst>
          </p:cNvPr>
          <p:cNvSpPr txBox="1">
            <a:spLocks/>
          </p:cNvSpPr>
          <p:nvPr/>
        </p:nvSpPr>
        <p:spPr>
          <a:xfrm>
            <a:off x="12604785" y="7045888"/>
            <a:ext cx="777240" cy="207264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10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**62 dB</a:t>
            </a:r>
          </a:p>
        </p:txBody>
      </p:sp>
      <p:sp>
        <p:nvSpPr>
          <p:cNvPr id="109" name="Title 1">
            <a:extLst>
              <a:ext uri="{FF2B5EF4-FFF2-40B4-BE49-F238E27FC236}">
                <a16:creationId xmlns:a16="http://schemas.microsoft.com/office/drawing/2014/main" id="{8AFA7D46-9F6B-A64F-9F97-FF9C6B4A7473}"/>
              </a:ext>
            </a:extLst>
          </p:cNvPr>
          <p:cNvSpPr txBox="1">
            <a:spLocks/>
          </p:cNvSpPr>
          <p:nvPr/>
        </p:nvSpPr>
        <p:spPr>
          <a:xfrm>
            <a:off x="4442697" y="6261971"/>
            <a:ext cx="838815" cy="310896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07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TEMPS </a:t>
            </a:r>
          </a:p>
          <a:p>
            <a:pPr algn="ctr"/>
            <a:r>
              <a:rPr lang="fr-CA" sz="907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D’OUVERTURE</a:t>
            </a:r>
          </a:p>
        </p:txBody>
      </p:sp>
      <p:sp>
        <p:nvSpPr>
          <p:cNvPr id="110" name="Title 1">
            <a:extLst>
              <a:ext uri="{FF2B5EF4-FFF2-40B4-BE49-F238E27FC236}">
                <a16:creationId xmlns:a16="http://schemas.microsoft.com/office/drawing/2014/main" id="{7854F5D3-2CE9-0545-B657-0A3E5DAF0594}"/>
              </a:ext>
            </a:extLst>
          </p:cNvPr>
          <p:cNvSpPr txBox="1">
            <a:spLocks/>
          </p:cNvSpPr>
          <p:nvPr/>
        </p:nvSpPr>
        <p:spPr>
          <a:xfrm>
            <a:off x="4489076" y="7045888"/>
            <a:ext cx="777240" cy="207264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10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0 min</a:t>
            </a:r>
          </a:p>
        </p:txBody>
      </p:sp>
      <p:sp>
        <p:nvSpPr>
          <p:cNvPr id="111" name="Title 1">
            <a:extLst>
              <a:ext uri="{FF2B5EF4-FFF2-40B4-BE49-F238E27FC236}">
                <a16:creationId xmlns:a16="http://schemas.microsoft.com/office/drawing/2014/main" id="{E5B6C4E1-8304-5845-9E56-3AA0D3CFE257}"/>
              </a:ext>
            </a:extLst>
          </p:cNvPr>
          <p:cNvSpPr txBox="1">
            <a:spLocks/>
          </p:cNvSpPr>
          <p:nvPr/>
        </p:nvSpPr>
        <p:spPr>
          <a:xfrm>
            <a:off x="8549832" y="6248400"/>
            <a:ext cx="777240" cy="310896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07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CIRCULATIONLÉGÈRE</a:t>
            </a:r>
          </a:p>
        </p:txBody>
      </p:sp>
      <p:sp>
        <p:nvSpPr>
          <p:cNvPr id="112" name="Title 1">
            <a:extLst>
              <a:ext uri="{FF2B5EF4-FFF2-40B4-BE49-F238E27FC236}">
                <a16:creationId xmlns:a16="http://schemas.microsoft.com/office/drawing/2014/main" id="{D0436F15-2A80-9B4A-A5A7-832C08D3974A}"/>
              </a:ext>
            </a:extLst>
          </p:cNvPr>
          <p:cNvSpPr txBox="1">
            <a:spLocks/>
          </p:cNvSpPr>
          <p:nvPr/>
        </p:nvSpPr>
        <p:spPr>
          <a:xfrm>
            <a:off x="8546928" y="7045888"/>
            <a:ext cx="777240" cy="207264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10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6 heures</a:t>
            </a:r>
          </a:p>
        </p:txBody>
      </p:sp>
      <p:sp>
        <p:nvSpPr>
          <p:cNvPr id="113" name="Title 1">
            <a:extLst>
              <a:ext uri="{FF2B5EF4-FFF2-40B4-BE49-F238E27FC236}">
                <a16:creationId xmlns:a16="http://schemas.microsoft.com/office/drawing/2014/main" id="{D20825FA-A2B5-764A-95FC-BD525F988889}"/>
              </a:ext>
            </a:extLst>
          </p:cNvPr>
          <p:cNvSpPr txBox="1">
            <a:spLocks/>
          </p:cNvSpPr>
          <p:nvPr/>
        </p:nvSpPr>
        <p:spPr>
          <a:xfrm>
            <a:off x="5843629" y="6248400"/>
            <a:ext cx="777240" cy="310896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07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TEMPS DE</a:t>
            </a:r>
          </a:p>
          <a:p>
            <a:pPr algn="ctr"/>
            <a:r>
              <a:rPr lang="fr-CA" sz="907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TRAVAIL</a:t>
            </a:r>
          </a:p>
        </p:txBody>
      </p:sp>
      <p:sp>
        <p:nvSpPr>
          <p:cNvPr id="114" name="Title 1">
            <a:extLst>
              <a:ext uri="{FF2B5EF4-FFF2-40B4-BE49-F238E27FC236}">
                <a16:creationId xmlns:a16="http://schemas.microsoft.com/office/drawing/2014/main" id="{DE467EDC-CFD9-FD49-AC1D-00200D9A9E9E}"/>
              </a:ext>
            </a:extLst>
          </p:cNvPr>
          <p:cNvSpPr txBox="1">
            <a:spLocks/>
          </p:cNvSpPr>
          <p:nvPr/>
        </p:nvSpPr>
        <p:spPr>
          <a:xfrm>
            <a:off x="5841693" y="7045888"/>
            <a:ext cx="777240" cy="207264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10" dirty="0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45 min</a:t>
            </a:r>
          </a:p>
        </p:txBody>
      </p:sp>
      <p:sp>
        <p:nvSpPr>
          <p:cNvPr id="115" name="Title 1">
            <a:extLst>
              <a:ext uri="{FF2B5EF4-FFF2-40B4-BE49-F238E27FC236}">
                <a16:creationId xmlns:a16="http://schemas.microsoft.com/office/drawing/2014/main" id="{16591280-ACFF-694E-948E-7CF890287D20}"/>
              </a:ext>
            </a:extLst>
          </p:cNvPr>
          <p:cNvSpPr txBox="1">
            <a:spLocks/>
          </p:cNvSpPr>
          <p:nvPr/>
        </p:nvSpPr>
        <p:spPr>
          <a:xfrm>
            <a:off x="7137400" y="6248400"/>
            <a:ext cx="921878" cy="310896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07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TEMPS DE </a:t>
            </a:r>
          </a:p>
          <a:p>
            <a:pPr algn="ctr"/>
            <a:r>
              <a:rPr lang="fr-CA" sz="907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DURCISSEMENT</a:t>
            </a:r>
          </a:p>
        </p:txBody>
      </p:sp>
      <p:sp>
        <p:nvSpPr>
          <p:cNvPr id="116" name="Title 1">
            <a:extLst>
              <a:ext uri="{FF2B5EF4-FFF2-40B4-BE49-F238E27FC236}">
                <a16:creationId xmlns:a16="http://schemas.microsoft.com/office/drawing/2014/main" id="{30A74D7A-41C8-814E-8CA3-FA6F28A9F19F}"/>
              </a:ext>
            </a:extLst>
          </p:cNvPr>
          <p:cNvSpPr txBox="1">
            <a:spLocks/>
          </p:cNvSpPr>
          <p:nvPr/>
        </p:nvSpPr>
        <p:spPr>
          <a:xfrm>
            <a:off x="7194311" y="7045888"/>
            <a:ext cx="777240" cy="207264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10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12 heures</a:t>
            </a:r>
          </a:p>
        </p:txBody>
      </p:sp>
    </p:spTree>
    <p:extLst>
      <p:ext uri="{BB962C8B-B14F-4D97-AF65-F5344CB8AC3E}">
        <p14:creationId xmlns:p14="http://schemas.microsoft.com/office/powerpoint/2010/main" val="28189944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D5E58CC9-50CB-A341-A8AF-0D4ADC11B5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185" y="1939014"/>
            <a:ext cx="4114800" cy="4114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884ADA8-E0AC-454F-93E6-5F6C27D50BF5}"/>
              </a:ext>
            </a:extLst>
          </p:cNvPr>
          <p:cNvSpPr txBox="1">
            <a:spLocks/>
          </p:cNvSpPr>
          <p:nvPr/>
        </p:nvSpPr>
        <p:spPr>
          <a:xfrm>
            <a:off x="430205" y="1933363"/>
            <a:ext cx="5156775" cy="248534"/>
          </a:xfrm>
          <a:prstGeom prst="rect">
            <a:avLst/>
          </a:prstGeom>
          <a:effectLst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1200" dirty="0">
                <a:solidFill>
                  <a:srgbClr val="000036"/>
                </a:solidFill>
                <a:latin typeface="Helvetica" pitchFamily="2" charset="0"/>
                <a:cs typeface="Futura Medium" panose="020B0602020204020303" pitchFamily="34" charset="-79"/>
              </a:rPr>
              <a:t>Adhésif élastomère à écran anti-vapeur illimité sur dalle sèche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BEA06E4-38D7-D743-99D9-6A1B9D616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223" y="1448706"/>
            <a:ext cx="5156775" cy="484774"/>
          </a:xfr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noAutofit/>
          </a:bodyPr>
          <a:lstStyle/>
          <a:p>
            <a:pPr algn="l"/>
            <a:r>
              <a:rPr lang="fr-CA" sz="3500" b="1">
                <a:solidFill>
                  <a:srgbClr val="000036"/>
                </a:solidFill>
                <a:latin typeface="Helvetica" pitchFamily="2" charset="0"/>
                <a:cs typeface="Futura Medium" panose="020B0602020204020303" pitchFamily="34" charset="-79"/>
              </a:rPr>
              <a:t>SUMMIT</a:t>
            </a:r>
            <a:r>
              <a:rPr lang="fr-CA" sz="3500" baseline="30000">
                <a:solidFill>
                  <a:srgbClr val="000036"/>
                </a:solidFill>
                <a:latin typeface="Helvetica" pitchFamily="2" charset="0"/>
                <a:cs typeface="Futura Medium" panose="020B0602020204020303" pitchFamily="34" charset="-79"/>
              </a:rPr>
              <a:t>™</a:t>
            </a:r>
            <a:r>
              <a:rPr lang="fr-CA" sz="3500" b="1">
                <a:solidFill>
                  <a:srgbClr val="000036"/>
                </a:solidFill>
                <a:latin typeface="Helvetica" pitchFamily="2" charset="0"/>
                <a:cs typeface="Futura Medium" panose="020B0602020204020303" pitchFamily="34" charset="-79"/>
              </a:rPr>
              <a:t> SELECT</a:t>
            </a:r>
            <a:endParaRPr lang="fr-CA" sz="3500" baseline="30000">
              <a:solidFill>
                <a:srgbClr val="000036"/>
              </a:solidFill>
              <a:latin typeface="Helvetica Light" panose="020B0403020202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662E8F9-B3F7-2545-9360-0548F6B2512D}"/>
              </a:ext>
            </a:extLst>
          </p:cNvPr>
          <p:cNvSpPr/>
          <p:nvPr/>
        </p:nvSpPr>
        <p:spPr>
          <a:xfrm>
            <a:off x="0" y="6111240"/>
            <a:ext cx="13817600" cy="1280160"/>
          </a:xfrm>
          <a:prstGeom prst="rect">
            <a:avLst/>
          </a:prstGeom>
          <a:solidFill>
            <a:srgbClr val="000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77050272-3CE0-A448-80FB-C5A60BF61A8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89517" y="6475418"/>
            <a:ext cx="607144" cy="64008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79B2A0C5-51BD-BF46-B40C-6C969B8967C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42620" y="6475418"/>
            <a:ext cx="607144" cy="64008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BA98E7FF-73AB-F040-BC32-1FE66BC1E2B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2958" y="6429698"/>
            <a:ext cx="693879" cy="731520"/>
          </a:xfrm>
          <a:prstGeom prst="rect">
            <a:avLst/>
          </a:prstGeom>
        </p:spPr>
      </p:pic>
      <p:sp>
        <p:nvSpPr>
          <p:cNvPr id="76" name="Title 1">
            <a:extLst>
              <a:ext uri="{FF2B5EF4-FFF2-40B4-BE49-F238E27FC236}">
                <a16:creationId xmlns:a16="http://schemas.microsoft.com/office/drawing/2014/main" id="{EC38253B-7265-9241-8541-207B6AE0B392}"/>
              </a:ext>
            </a:extLst>
          </p:cNvPr>
          <p:cNvSpPr txBox="1">
            <a:spLocks/>
          </p:cNvSpPr>
          <p:nvPr/>
        </p:nvSpPr>
        <p:spPr>
          <a:xfrm>
            <a:off x="1784325" y="6248400"/>
            <a:ext cx="777240" cy="310896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07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pH</a:t>
            </a: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3DD2F9F0-0BA6-A848-BCE9-C8CA32B3C0C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2739" y="6521138"/>
            <a:ext cx="520411" cy="548640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5DCD28BD-896B-2848-A0F4-66DAE641380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586" y="6452558"/>
            <a:ext cx="650514" cy="685800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5D639C51-2839-9C45-A287-76717C450EA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99108" y="6475418"/>
            <a:ext cx="607144" cy="640080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F4FB5F98-3D58-C442-A849-3B7F4F8F69B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7490" y="6521138"/>
            <a:ext cx="520411" cy="548640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5F1C002D-DC23-034C-A0E4-DD93300CAFD3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39194" y="6588453"/>
            <a:ext cx="392709" cy="414011"/>
          </a:xfrm>
          <a:prstGeom prst="rect">
            <a:avLst/>
          </a:prstGeom>
        </p:spPr>
      </p:pic>
      <p:sp>
        <p:nvSpPr>
          <p:cNvPr id="95" name="Title 1">
            <a:extLst>
              <a:ext uri="{FF2B5EF4-FFF2-40B4-BE49-F238E27FC236}">
                <a16:creationId xmlns:a16="http://schemas.microsoft.com/office/drawing/2014/main" id="{D59CC8F9-F138-0A48-8F24-B9EAE909ECEE}"/>
              </a:ext>
            </a:extLst>
          </p:cNvPr>
          <p:cNvSpPr txBox="1">
            <a:spLocks/>
          </p:cNvSpPr>
          <p:nvPr/>
        </p:nvSpPr>
        <p:spPr>
          <a:xfrm>
            <a:off x="6169943" y="7486227"/>
            <a:ext cx="7566023" cy="2679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CA" sz="907" dirty="0">
                <a:solidFill>
                  <a:srgbClr val="000036"/>
                </a:solidFill>
                <a:latin typeface="Helvetica Light" panose="020B0403020202020204" pitchFamily="34" charset="0"/>
              </a:rPr>
              <a:t>*</a:t>
            </a:r>
            <a:r>
              <a:rPr lang="fr-CA" sz="907" dirty="0" err="1">
                <a:solidFill>
                  <a:srgbClr val="000036"/>
                </a:solidFill>
                <a:latin typeface="Helvetica Light" panose="020B0403020202020204" pitchFamily="34" charset="0"/>
              </a:rPr>
              <a:t>SEss</a:t>
            </a:r>
            <a:r>
              <a:rPr lang="fr-CA" sz="907" dirty="0">
                <a:solidFill>
                  <a:srgbClr val="000036"/>
                </a:solidFill>
                <a:latin typeface="Helvetica Light" panose="020B0403020202020204" pitchFamily="34" charset="0"/>
              </a:rPr>
              <a:t> = Sans essai</a:t>
            </a:r>
          </a:p>
          <a:p>
            <a:pPr algn="r"/>
            <a:r>
              <a:rPr lang="fr-CA" sz="907" dirty="0">
                <a:solidFill>
                  <a:srgbClr val="000036"/>
                </a:solidFill>
                <a:latin typeface="Helvetica Light" panose="020B0403020202020204" pitchFamily="34" charset="0"/>
              </a:rPr>
              <a:t>**Valeurs déduites d’une dalle en béton de 6 po avec plafond en panneaux suspendus recouvert d’un plancher de bois composite de 3/8 po</a:t>
            </a:r>
            <a:endParaRPr lang="fr-CA" sz="907" dirty="0">
              <a:solidFill>
                <a:srgbClr val="000036"/>
              </a:solidFill>
              <a:latin typeface="Helvetica Light" panose="020B0403020202020204" pitchFamily="34" charset="0"/>
              <a:cs typeface="Futura Medium" panose="020B0602020204020303" pitchFamily="34" charset="-79"/>
            </a:endParaRPr>
          </a:p>
        </p:txBody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id="{5F3F74C2-4B82-C04F-9100-22313A6E0350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1560" y="6521138"/>
            <a:ext cx="520411" cy="548640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FC26A61C-2E6B-9741-8EE5-966B5E09E4E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1903" y="6521138"/>
            <a:ext cx="520411" cy="548640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DF55A83F-B1C8-244B-8BA4-28A99C06B738}"/>
              </a:ext>
            </a:extLst>
          </p:cNvPr>
          <p:cNvSpPr txBox="1"/>
          <p:nvPr/>
        </p:nvSpPr>
        <p:spPr>
          <a:xfrm>
            <a:off x="7096070" y="2538822"/>
            <a:ext cx="1969008" cy="157816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CA" sz="2000" b="1" dirty="0">
                <a:solidFill>
                  <a:srgbClr val="000036"/>
                </a:solidFill>
                <a:latin typeface="Helvetica" pitchFamily="2" charset="0"/>
              </a:rPr>
              <a:t>TYPES DE PLANCHERS APPROUVÉS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FCF0B7E-7589-5A4F-9B2A-C2388169A6D9}"/>
              </a:ext>
            </a:extLst>
          </p:cNvPr>
          <p:cNvSpPr txBox="1"/>
          <p:nvPr/>
        </p:nvSpPr>
        <p:spPr>
          <a:xfrm>
            <a:off x="9640200" y="1676400"/>
            <a:ext cx="3593200" cy="3303004"/>
          </a:xfrm>
          <a:prstGeom prst="rect">
            <a:avLst/>
          </a:prstGeom>
          <a:noFill/>
        </p:spPr>
        <p:txBody>
          <a:bodyPr wrap="square" lIns="0" tIns="0" rIns="0" bIns="0" numCol="1" rtlCol="0">
            <a:noAutofit/>
          </a:bodyPr>
          <a:lstStyle/>
          <a:p>
            <a:pPr marL="140331" indent="-14033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000036"/>
                </a:solidFill>
                <a:latin typeface="Helvetica Light" panose="020B0403020202020204" pitchFamily="34" charset="0"/>
              </a:rPr>
              <a:t>Planches imprégnées d’acrylique</a:t>
            </a:r>
          </a:p>
          <a:p>
            <a:pPr marL="140331" indent="-14033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000036"/>
                </a:solidFill>
                <a:latin typeface="Helvetica Light" panose="020B0403020202020204" pitchFamily="34" charset="0"/>
              </a:rPr>
              <a:t>Planchers en bambou</a:t>
            </a:r>
          </a:p>
          <a:p>
            <a:pPr marL="140331" indent="-14033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000036"/>
                </a:solidFill>
                <a:latin typeface="Helvetica Light" panose="020B0403020202020204" pitchFamily="34" charset="0"/>
              </a:rPr>
              <a:t>Planchers de liège</a:t>
            </a:r>
          </a:p>
          <a:p>
            <a:pPr marL="140331" indent="-14033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000036"/>
                </a:solidFill>
                <a:latin typeface="Helvetica Light" panose="020B0403020202020204" pitchFamily="34" charset="0"/>
              </a:rPr>
              <a:t>Surfaces dures garnies de liège</a:t>
            </a:r>
          </a:p>
          <a:p>
            <a:pPr marL="140331" indent="-14033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000036"/>
                </a:solidFill>
                <a:latin typeface="Helvetica Light" panose="020B0403020202020204" pitchFamily="34" charset="0"/>
              </a:rPr>
              <a:t>Sous-couche en liège</a:t>
            </a:r>
          </a:p>
          <a:p>
            <a:pPr marL="140331" indent="-14033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000036"/>
                </a:solidFill>
                <a:latin typeface="Helvetica Light" panose="020B0403020202020204" pitchFamily="34" charset="0"/>
              </a:rPr>
              <a:t>Bois franc </a:t>
            </a:r>
            <a:r>
              <a:rPr lang="fr-CA" sz="1400" dirty="0">
                <a:solidFill>
                  <a:srgbClr val="000036"/>
                </a:solidFill>
                <a:latin typeface="Helvetica Light" panose="020B0403020202020204" pitchFamily="34" charset="0"/>
              </a:rPr>
              <a:t>(composite)</a:t>
            </a:r>
          </a:p>
          <a:p>
            <a:pPr marL="140331" indent="-14033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000036"/>
                </a:solidFill>
                <a:latin typeface="Helvetica Light" panose="020B0403020202020204" pitchFamily="34" charset="0"/>
              </a:rPr>
              <a:t>Bois franc </a:t>
            </a:r>
            <a:r>
              <a:rPr lang="fr-CA" sz="1400" dirty="0">
                <a:solidFill>
                  <a:srgbClr val="000036"/>
                </a:solidFill>
                <a:latin typeface="Helvetica Light" panose="020B0403020202020204" pitchFamily="34" charset="0"/>
              </a:rPr>
              <a:t>(parquet) </a:t>
            </a:r>
          </a:p>
          <a:p>
            <a:pPr marL="140331" indent="-14033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000036"/>
                </a:solidFill>
                <a:latin typeface="Helvetica Light" panose="020B0403020202020204" pitchFamily="34" charset="0"/>
              </a:rPr>
              <a:t>Bois franc </a:t>
            </a:r>
            <a:r>
              <a:rPr lang="fr-CA" sz="1400" dirty="0">
                <a:solidFill>
                  <a:srgbClr val="000036"/>
                </a:solidFill>
                <a:latin typeface="Helvetica Light" panose="020B0403020202020204" pitchFamily="34" charset="0"/>
              </a:rPr>
              <a:t>(massif)</a:t>
            </a:r>
          </a:p>
          <a:p>
            <a:pPr marL="140331" indent="-14033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CA" dirty="0">
              <a:solidFill>
                <a:srgbClr val="000036"/>
              </a:solidFill>
              <a:latin typeface="Helvetica Light" panose="020B0403020202020204" pitchFamily="34" charset="0"/>
            </a:endParaRP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F5338CFE-8B41-C347-BD29-3E5DB59F865A}"/>
              </a:ext>
            </a:extLst>
          </p:cNvPr>
          <p:cNvCxnSpPr>
            <a:cxnSpLocks/>
          </p:cNvCxnSpPr>
          <p:nvPr/>
        </p:nvCxnSpPr>
        <p:spPr>
          <a:xfrm>
            <a:off x="9356604" y="2184902"/>
            <a:ext cx="0" cy="2286000"/>
          </a:xfrm>
          <a:prstGeom prst="line">
            <a:avLst/>
          </a:prstGeom>
          <a:ln w="38100">
            <a:solidFill>
              <a:srgbClr val="0000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Parallelogram 98">
            <a:extLst>
              <a:ext uri="{FF2B5EF4-FFF2-40B4-BE49-F238E27FC236}">
                <a16:creationId xmlns:a16="http://schemas.microsoft.com/office/drawing/2014/main" id="{EC46E47F-945E-4044-9A12-F76B364D6DF2}"/>
              </a:ext>
            </a:extLst>
          </p:cNvPr>
          <p:cNvSpPr/>
          <p:nvPr/>
        </p:nvSpPr>
        <p:spPr>
          <a:xfrm>
            <a:off x="10060874" y="5334455"/>
            <a:ext cx="3239510" cy="419140"/>
          </a:xfrm>
          <a:prstGeom prst="parallelogram">
            <a:avLst>
              <a:gd name="adj" fmla="val 0"/>
            </a:avLst>
          </a:prstGeom>
          <a:solidFill>
            <a:srgbClr val="E3393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000">
              <a:solidFill>
                <a:srgbClr val="79B372"/>
              </a:solidFill>
              <a:highlight>
                <a:srgbClr val="00FF00"/>
              </a:highlight>
              <a:latin typeface="Helvetica Light" panose="020B0403020202020204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20464A1D-25D3-F249-88B7-57667BED4B62}"/>
              </a:ext>
            </a:extLst>
          </p:cNvPr>
          <p:cNvSpPr txBox="1"/>
          <p:nvPr/>
        </p:nvSpPr>
        <p:spPr>
          <a:xfrm>
            <a:off x="10868804" y="5334455"/>
            <a:ext cx="2059796" cy="40756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fr-CA" sz="1600" dirty="0">
                <a:solidFill>
                  <a:schemeClr val="bg1"/>
                </a:solidFill>
                <a:latin typeface="Helvetica Light" panose="020B0403020202020204" pitchFamily="34" charset="0"/>
              </a:rPr>
              <a:t>Densité : 20-70 pi²/gal</a:t>
            </a:r>
          </a:p>
        </p:txBody>
      </p:sp>
      <p:pic>
        <p:nvPicPr>
          <p:cNvPr id="101" name="Picture 100">
            <a:extLst>
              <a:ext uri="{FF2B5EF4-FFF2-40B4-BE49-F238E27FC236}">
                <a16:creationId xmlns:a16="http://schemas.microsoft.com/office/drawing/2014/main" id="{828DC511-D39D-AD49-AC81-3F0876B8A216}"/>
              </a:ext>
            </a:extLst>
          </p:cNvPr>
          <p:cNvPicPr>
            <a:picLocks noChangeAspect="1"/>
          </p:cNvPicPr>
          <p:nvPr/>
        </p:nvPicPr>
        <p:blipFill>
          <a:blip r:embed="rId12">
            <a:biLevel thresh="25000"/>
          </a:blip>
          <a:stretch>
            <a:fillRect/>
          </a:stretch>
        </p:blipFill>
        <p:spPr>
          <a:xfrm>
            <a:off x="10414000" y="5436603"/>
            <a:ext cx="310896" cy="207264"/>
          </a:xfrm>
          <a:prstGeom prst="rect">
            <a:avLst/>
          </a:prstGeom>
        </p:spPr>
      </p:pic>
      <p:sp>
        <p:nvSpPr>
          <p:cNvPr id="102" name="Parallelogram 101">
            <a:extLst>
              <a:ext uri="{FF2B5EF4-FFF2-40B4-BE49-F238E27FC236}">
                <a16:creationId xmlns:a16="http://schemas.microsoft.com/office/drawing/2014/main" id="{DDA6B1D0-CC1A-A344-BE32-19D37E95B4A4}"/>
              </a:ext>
            </a:extLst>
          </p:cNvPr>
          <p:cNvSpPr/>
          <p:nvPr/>
        </p:nvSpPr>
        <p:spPr>
          <a:xfrm>
            <a:off x="4234" y="-1"/>
            <a:ext cx="13813366" cy="882269"/>
          </a:xfrm>
          <a:prstGeom prst="parallelogram">
            <a:avLst>
              <a:gd name="adj" fmla="val 0"/>
            </a:avLst>
          </a:prstGeom>
          <a:solidFill>
            <a:srgbClr val="E13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accent5">
                  <a:lumMod val="60000"/>
                  <a:lumOff val="40000"/>
                </a:schemeClr>
              </a:solidFill>
              <a:highlight>
                <a:srgbClr val="00FF00"/>
              </a:highlight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9AE44559-1DA7-9041-A96B-81E8266B9F55}"/>
              </a:ext>
            </a:extLst>
          </p:cNvPr>
          <p:cNvSpPr txBox="1"/>
          <p:nvPr/>
        </p:nvSpPr>
        <p:spPr>
          <a:xfrm>
            <a:off x="128628" y="202606"/>
            <a:ext cx="10918741" cy="47705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r-CA" sz="3500" b="1">
                <a:solidFill>
                  <a:schemeClr val="bg1"/>
                </a:solidFill>
                <a:latin typeface="Helvetica" pitchFamily="2" charset="0"/>
              </a:rPr>
              <a:t> PRODUITS ADHÉSIFS BRUCE</a:t>
            </a:r>
            <a:r>
              <a:rPr lang="fr-CA" sz="3500" baseline="30000">
                <a:solidFill>
                  <a:schemeClr val="bg1"/>
                </a:solidFill>
                <a:latin typeface="Helvetica" pitchFamily="2" charset="0"/>
              </a:rPr>
              <a:t>®</a:t>
            </a:r>
            <a:endParaRPr lang="fr-CA" sz="3500" b="1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104" name="Parallelogram 103">
            <a:extLst>
              <a:ext uri="{FF2B5EF4-FFF2-40B4-BE49-F238E27FC236}">
                <a16:creationId xmlns:a16="http://schemas.microsoft.com/office/drawing/2014/main" id="{C0533E6D-1A7F-C84D-849F-000471A12DC5}"/>
              </a:ext>
            </a:extLst>
          </p:cNvPr>
          <p:cNvSpPr/>
          <p:nvPr/>
        </p:nvSpPr>
        <p:spPr>
          <a:xfrm>
            <a:off x="10978302" y="-1"/>
            <a:ext cx="3121801" cy="1101673"/>
          </a:xfrm>
          <a:prstGeom prst="parallelogram">
            <a:avLst/>
          </a:prstGeom>
          <a:solidFill>
            <a:srgbClr val="464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040"/>
          </a:p>
        </p:txBody>
      </p:sp>
      <p:pic>
        <p:nvPicPr>
          <p:cNvPr id="105" name="Picture 104" descr="A picture containing drawing&#10;&#10;Description automatically generated">
            <a:extLst>
              <a:ext uri="{FF2B5EF4-FFF2-40B4-BE49-F238E27FC236}">
                <a16:creationId xmlns:a16="http://schemas.microsoft.com/office/drawing/2014/main" id="{382A79FD-D0C8-7643-B65B-0135A92EFA9F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2634" y="152400"/>
            <a:ext cx="2383536" cy="920970"/>
          </a:xfrm>
          <a:prstGeom prst="rect">
            <a:avLst/>
          </a:prstGeom>
        </p:spPr>
      </p:pic>
      <p:sp>
        <p:nvSpPr>
          <p:cNvPr id="47" name="Title 1">
            <a:extLst>
              <a:ext uri="{FF2B5EF4-FFF2-40B4-BE49-F238E27FC236}">
                <a16:creationId xmlns:a16="http://schemas.microsoft.com/office/drawing/2014/main" id="{90E156E5-9BA4-C449-A2BC-DFACED3BB18D}"/>
              </a:ext>
            </a:extLst>
          </p:cNvPr>
          <p:cNvSpPr txBox="1">
            <a:spLocks/>
          </p:cNvSpPr>
          <p:nvPr/>
        </p:nvSpPr>
        <p:spPr>
          <a:xfrm>
            <a:off x="9902934" y="6248400"/>
            <a:ext cx="777240" cy="310896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07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CIRCULATION DENSE</a:t>
            </a:r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A41653A1-0E3D-AB43-9D52-1B2CFCEC09A9}"/>
              </a:ext>
            </a:extLst>
          </p:cNvPr>
          <p:cNvSpPr txBox="1">
            <a:spLocks/>
          </p:cNvSpPr>
          <p:nvPr/>
        </p:nvSpPr>
        <p:spPr>
          <a:xfrm>
            <a:off x="9899546" y="7045888"/>
            <a:ext cx="777240" cy="207264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10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6 heures</a:t>
            </a: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25F7F782-1A74-0A45-A3ED-CFE27D657F0E}"/>
              </a:ext>
            </a:extLst>
          </p:cNvPr>
          <p:cNvSpPr txBox="1">
            <a:spLocks/>
          </p:cNvSpPr>
          <p:nvPr/>
        </p:nvSpPr>
        <p:spPr>
          <a:xfrm>
            <a:off x="11256034" y="6248400"/>
            <a:ext cx="777240" cy="310896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07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Indice d’isolation aux bruits de choc</a:t>
            </a: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9888A132-3159-7443-9DB3-F344AFF1DF76}"/>
              </a:ext>
            </a:extLst>
          </p:cNvPr>
          <p:cNvSpPr txBox="1">
            <a:spLocks/>
          </p:cNvSpPr>
          <p:nvPr/>
        </p:nvSpPr>
        <p:spPr>
          <a:xfrm>
            <a:off x="11252163" y="7045888"/>
            <a:ext cx="777240" cy="207264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10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**68 dB</a:t>
            </a:r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0D217F71-0E0E-C74F-AAFF-3E61AB948D2D}"/>
              </a:ext>
            </a:extLst>
          </p:cNvPr>
          <p:cNvSpPr txBox="1">
            <a:spLocks/>
          </p:cNvSpPr>
          <p:nvPr/>
        </p:nvSpPr>
        <p:spPr>
          <a:xfrm>
            <a:off x="3137426" y="6248400"/>
            <a:ext cx="777240" cy="310896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07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Taux d’émission de vapeur d’eau</a:t>
            </a: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F6A615A5-250A-E240-A787-8DD8755988C7}"/>
              </a:ext>
            </a:extLst>
          </p:cNvPr>
          <p:cNvSpPr txBox="1">
            <a:spLocks/>
          </p:cNvSpPr>
          <p:nvPr/>
        </p:nvSpPr>
        <p:spPr>
          <a:xfrm>
            <a:off x="3136458" y="7045888"/>
            <a:ext cx="777240" cy="207264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10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*SEss</a:t>
            </a:r>
          </a:p>
        </p:txBody>
      </p:sp>
      <p:sp>
        <p:nvSpPr>
          <p:cNvPr id="53" name="Title 1">
            <a:extLst>
              <a:ext uri="{FF2B5EF4-FFF2-40B4-BE49-F238E27FC236}">
                <a16:creationId xmlns:a16="http://schemas.microsoft.com/office/drawing/2014/main" id="{CF5D8194-CB88-E14D-A420-8C92FF49B153}"/>
              </a:ext>
            </a:extLst>
          </p:cNvPr>
          <p:cNvSpPr txBox="1">
            <a:spLocks/>
          </p:cNvSpPr>
          <p:nvPr/>
        </p:nvSpPr>
        <p:spPr>
          <a:xfrm>
            <a:off x="1783841" y="7045888"/>
            <a:ext cx="777240" cy="207264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10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*Sess </a:t>
            </a:r>
            <a:r>
              <a:rPr lang="fr-CA" sz="910" baseline="30000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(14)</a:t>
            </a:r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3B7E8B13-FB28-D448-9E3E-709D41EA7D4C}"/>
              </a:ext>
            </a:extLst>
          </p:cNvPr>
          <p:cNvSpPr txBox="1">
            <a:spLocks/>
          </p:cNvSpPr>
          <p:nvPr/>
        </p:nvSpPr>
        <p:spPr>
          <a:xfrm>
            <a:off x="431223" y="6248400"/>
            <a:ext cx="777240" cy="310896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07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Humidité relative</a:t>
            </a:r>
          </a:p>
        </p:txBody>
      </p:sp>
      <p:sp>
        <p:nvSpPr>
          <p:cNvPr id="55" name="Title 1">
            <a:extLst>
              <a:ext uri="{FF2B5EF4-FFF2-40B4-BE49-F238E27FC236}">
                <a16:creationId xmlns:a16="http://schemas.microsoft.com/office/drawing/2014/main" id="{7612E29E-94B5-CB48-89FE-FE33C5FA7607}"/>
              </a:ext>
            </a:extLst>
          </p:cNvPr>
          <p:cNvSpPr txBox="1">
            <a:spLocks/>
          </p:cNvSpPr>
          <p:nvPr/>
        </p:nvSpPr>
        <p:spPr>
          <a:xfrm>
            <a:off x="431223" y="7045888"/>
            <a:ext cx="777240" cy="207264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10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*SEss </a:t>
            </a:r>
            <a:r>
              <a:rPr lang="fr-CA" sz="910" baseline="30000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(100 %)</a:t>
            </a:r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15C442DB-46D3-0B46-A8D1-743CFEB172EC}"/>
              </a:ext>
            </a:extLst>
          </p:cNvPr>
          <p:cNvSpPr txBox="1">
            <a:spLocks/>
          </p:cNvSpPr>
          <p:nvPr/>
        </p:nvSpPr>
        <p:spPr>
          <a:xfrm>
            <a:off x="12609137" y="6248400"/>
            <a:ext cx="777240" cy="310896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07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Indice de transmission du son</a:t>
            </a:r>
          </a:p>
        </p:txBody>
      </p:sp>
      <p:sp>
        <p:nvSpPr>
          <p:cNvPr id="57" name="Title 1">
            <a:extLst>
              <a:ext uri="{FF2B5EF4-FFF2-40B4-BE49-F238E27FC236}">
                <a16:creationId xmlns:a16="http://schemas.microsoft.com/office/drawing/2014/main" id="{3EA32BC5-D02C-7046-B3AF-D178B157F659}"/>
              </a:ext>
            </a:extLst>
          </p:cNvPr>
          <p:cNvSpPr txBox="1">
            <a:spLocks/>
          </p:cNvSpPr>
          <p:nvPr/>
        </p:nvSpPr>
        <p:spPr>
          <a:xfrm>
            <a:off x="12604785" y="7045888"/>
            <a:ext cx="777240" cy="207264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10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**62 dB</a:t>
            </a:r>
          </a:p>
        </p:txBody>
      </p:sp>
      <p:sp>
        <p:nvSpPr>
          <p:cNvPr id="58" name="Title 1">
            <a:extLst>
              <a:ext uri="{FF2B5EF4-FFF2-40B4-BE49-F238E27FC236}">
                <a16:creationId xmlns:a16="http://schemas.microsoft.com/office/drawing/2014/main" id="{C832B09B-009E-9144-AEAF-AEB9618E996B}"/>
              </a:ext>
            </a:extLst>
          </p:cNvPr>
          <p:cNvSpPr txBox="1">
            <a:spLocks/>
          </p:cNvSpPr>
          <p:nvPr/>
        </p:nvSpPr>
        <p:spPr>
          <a:xfrm>
            <a:off x="4442697" y="6261971"/>
            <a:ext cx="838815" cy="310896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07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TEMPS </a:t>
            </a:r>
          </a:p>
          <a:p>
            <a:pPr algn="ctr"/>
            <a:r>
              <a:rPr lang="fr-CA" sz="907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D’OUVERTURE</a:t>
            </a: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D44CE8A4-2FD8-8440-8409-BD1354F1F418}"/>
              </a:ext>
            </a:extLst>
          </p:cNvPr>
          <p:cNvSpPr txBox="1">
            <a:spLocks/>
          </p:cNvSpPr>
          <p:nvPr/>
        </p:nvSpPr>
        <p:spPr>
          <a:xfrm>
            <a:off x="4489076" y="7045888"/>
            <a:ext cx="777240" cy="207264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10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0 min</a:t>
            </a:r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44092524-D896-4A47-9FA8-042CF0E52639}"/>
              </a:ext>
            </a:extLst>
          </p:cNvPr>
          <p:cNvSpPr txBox="1">
            <a:spLocks/>
          </p:cNvSpPr>
          <p:nvPr/>
        </p:nvSpPr>
        <p:spPr>
          <a:xfrm>
            <a:off x="8549832" y="6248400"/>
            <a:ext cx="777240" cy="310896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07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CIRCULATIONLÉGÈRE</a:t>
            </a:r>
          </a:p>
        </p:txBody>
      </p:sp>
      <p:sp>
        <p:nvSpPr>
          <p:cNvPr id="62" name="Title 1">
            <a:extLst>
              <a:ext uri="{FF2B5EF4-FFF2-40B4-BE49-F238E27FC236}">
                <a16:creationId xmlns:a16="http://schemas.microsoft.com/office/drawing/2014/main" id="{D5846C22-6014-E542-9CC0-F5467BBCC065}"/>
              </a:ext>
            </a:extLst>
          </p:cNvPr>
          <p:cNvSpPr txBox="1">
            <a:spLocks/>
          </p:cNvSpPr>
          <p:nvPr/>
        </p:nvSpPr>
        <p:spPr>
          <a:xfrm>
            <a:off x="8546928" y="7045888"/>
            <a:ext cx="777240" cy="207264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10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6 heures</a:t>
            </a:r>
          </a:p>
        </p:txBody>
      </p:sp>
      <p:sp>
        <p:nvSpPr>
          <p:cNvPr id="63" name="Title 1">
            <a:extLst>
              <a:ext uri="{FF2B5EF4-FFF2-40B4-BE49-F238E27FC236}">
                <a16:creationId xmlns:a16="http://schemas.microsoft.com/office/drawing/2014/main" id="{CF9285AB-AC32-7D4D-B6AA-1DC9C1A35C17}"/>
              </a:ext>
            </a:extLst>
          </p:cNvPr>
          <p:cNvSpPr txBox="1">
            <a:spLocks/>
          </p:cNvSpPr>
          <p:nvPr/>
        </p:nvSpPr>
        <p:spPr>
          <a:xfrm>
            <a:off x="5843629" y="6248400"/>
            <a:ext cx="777240" cy="310896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07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TEMPS DE</a:t>
            </a:r>
          </a:p>
          <a:p>
            <a:pPr algn="ctr"/>
            <a:r>
              <a:rPr lang="fr-CA" sz="907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TRAVAIL</a:t>
            </a:r>
          </a:p>
        </p:txBody>
      </p:sp>
      <p:sp>
        <p:nvSpPr>
          <p:cNvPr id="64" name="Title 1">
            <a:extLst>
              <a:ext uri="{FF2B5EF4-FFF2-40B4-BE49-F238E27FC236}">
                <a16:creationId xmlns:a16="http://schemas.microsoft.com/office/drawing/2014/main" id="{BD863B15-C00F-4E49-A871-68BE5EB85F74}"/>
              </a:ext>
            </a:extLst>
          </p:cNvPr>
          <p:cNvSpPr txBox="1">
            <a:spLocks/>
          </p:cNvSpPr>
          <p:nvPr/>
        </p:nvSpPr>
        <p:spPr>
          <a:xfrm>
            <a:off x="5841693" y="7045888"/>
            <a:ext cx="777240" cy="207264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10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45 min</a:t>
            </a:r>
          </a:p>
        </p:txBody>
      </p:sp>
      <p:sp>
        <p:nvSpPr>
          <p:cNvPr id="106" name="Title 1">
            <a:extLst>
              <a:ext uri="{FF2B5EF4-FFF2-40B4-BE49-F238E27FC236}">
                <a16:creationId xmlns:a16="http://schemas.microsoft.com/office/drawing/2014/main" id="{0AC3B173-92A2-3D49-8907-2E9A1F4102E2}"/>
              </a:ext>
            </a:extLst>
          </p:cNvPr>
          <p:cNvSpPr txBox="1">
            <a:spLocks/>
          </p:cNvSpPr>
          <p:nvPr/>
        </p:nvSpPr>
        <p:spPr>
          <a:xfrm>
            <a:off x="7137400" y="6248400"/>
            <a:ext cx="921878" cy="310896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07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TEMPS DE </a:t>
            </a:r>
          </a:p>
          <a:p>
            <a:pPr algn="ctr"/>
            <a:r>
              <a:rPr lang="fr-CA" sz="907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DURCISSEMENT</a:t>
            </a:r>
          </a:p>
        </p:txBody>
      </p:sp>
      <p:sp>
        <p:nvSpPr>
          <p:cNvPr id="107" name="Title 1">
            <a:extLst>
              <a:ext uri="{FF2B5EF4-FFF2-40B4-BE49-F238E27FC236}">
                <a16:creationId xmlns:a16="http://schemas.microsoft.com/office/drawing/2014/main" id="{CFB1ECE6-A083-1341-B33F-EC9781F2D8CA}"/>
              </a:ext>
            </a:extLst>
          </p:cNvPr>
          <p:cNvSpPr txBox="1">
            <a:spLocks/>
          </p:cNvSpPr>
          <p:nvPr/>
        </p:nvSpPr>
        <p:spPr>
          <a:xfrm>
            <a:off x="7194311" y="7045888"/>
            <a:ext cx="777240" cy="207264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10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12 heures</a:t>
            </a:r>
          </a:p>
        </p:txBody>
      </p:sp>
    </p:spTree>
    <p:extLst>
      <p:ext uri="{BB962C8B-B14F-4D97-AF65-F5344CB8AC3E}">
        <p14:creationId xmlns:p14="http://schemas.microsoft.com/office/powerpoint/2010/main" val="9966509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D5E58CC9-50CB-A341-A8AF-0D4ADC11B5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185" y="1939014"/>
            <a:ext cx="4114800" cy="4114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F4B4D1-987B-F548-8851-6B7FBBE6DF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3766" y="343349"/>
            <a:ext cx="8229600" cy="6519166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35D24AE6-346E-6943-9881-E63E940D4CBC}"/>
              </a:ext>
            </a:extLst>
          </p:cNvPr>
          <p:cNvSpPr>
            <a:spLocks/>
          </p:cNvSpPr>
          <p:nvPr/>
        </p:nvSpPr>
        <p:spPr>
          <a:xfrm rot="5400000">
            <a:off x="6718929" y="-467424"/>
            <a:ext cx="5826648" cy="8356599"/>
          </a:xfrm>
          <a:prstGeom prst="rect">
            <a:avLst/>
          </a:prstGeom>
          <a:gradFill flip="none" rotWithShape="1">
            <a:gsLst>
              <a:gs pos="81000">
                <a:schemeClr val="bg1">
                  <a:lumMod val="36000"/>
                  <a:lumOff val="64000"/>
                  <a:alpha val="0"/>
                </a:schemeClr>
              </a:gs>
              <a:gs pos="98000">
                <a:schemeClr val="bg1">
                  <a:lumMod val="0"/>
                  <a:lumOff val="100000"/>
                  <a:alpha val="9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 dirty="0">
              <a:latin typeface="Helvetica Light" panose="020B0403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884ADA8-E0AC-454F-93E6-5F6C27D50BF5}"/>
              </a:ext>
            </a:extLst>
          </p:cNvPr>
          <p:cNvSpPr txBox="1">
            <a:spLocks/>
          </p:cNvSpPr>
          <p:nvPr/>
        </p:nvSpPr>
        <p:spPr>
          <a:xfrm>
            <a:off x="430205" y="1933363"/>
            <a:ext cx="5156775" cy="248534"/>
          </a:xfrm>
          <a:prstGeom prst="rect">
            <a:avLst/>
          </a:prstGeom>
          <a:effectLst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1200" dirty="0">
                <a:solidFill>
                  <a:srgbClr val="46474F"/>
                </a:solidFill>
                <a:latin typeface="Helvetica" pitchFamily="2" charset="0"/>
                <a:cs typeface="Futura Medium" panose="020B0602020204020303" pitchFamily="34" charset="-79"/>
              </a:rPr>
              <a:t>Adhésif élastomère pare-vapeur à 90 % sur dalle sèche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BEA06E4-38D7-D743-99D9-6A1B9D616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223" y="1448706"/>
            <a:ext cx="5156775" cy="484774"/>
          </a:xfr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noAutofit/>
          </a:bodyPr>
          <a:lstStyle/>
          <a:p>
            <a:pPr algn="l"/>
            <a:r>
              <a:rPr lang="en-US" sz="3500" b="1" dirty="0" err="1">
                <a:solidFill>
                  <a:srgbClr val="000036"/>
                </a:solidFill>
                <a:latin typeface="Helvetica" pitchFamily="2" charset="0"/>
                <a:cs typeface="Futura Medium" panose="020B0602020204020303" pitchFamily="34" charset="-79"/>
              </a:rPr>
              <a:t>PROCONNECT</a:t>
            </a:r>
            <a:r>
              <a:rPr lang="en-US" sz="3500" baseline="30000" dirty="0">
                <a:solidFill>
                  <a:srgbClr val="000036"/>
                </a:solidFill>
                <a:latin typeface="Helvetica" pitchFamily="2" charset="0"/>
                <a:cs typeface="Futura Medium" panose="020B0602020204020303" pitchFamily="34" charset="-79"/>
              </a:rPr>
              <a:t>™</a:t>
            </a:r>
            <a:r>
              <a:rPr lang="en-US" sz="3500" b="1" dirty="0">
                <a:solidFill>
                  <a:srgbClr val="000036"/>
                </a:solidFill>
                <a:latin typeface="Helvetica" pitchFamily="2" charset="0"/>
                <a:cs typeface="Futura Medium" panose="020B0602020204020303" pitchFamily="34" charset="-79"/>
              </a:rPr>
              <a:t> PLUS</a:t>
            </a:r>
            <a:endParaRPr lang="en-US" sz="3500" baseline="30000" dirty="0">
              <a:solidFill>
                <a:srgbClr val="000036"/>
              </a:solidFill>
              <a:latin typeface="Helvetica Light" panose="020B0403020202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662E8F9-B3F7-2545-9360-0548F6B2512D}"/>
              </a:ext>
            </a:extLst>
          </p:cNvPr>
          <p:cNvSpPr/>
          <p:nvPr/>
        </p:nvSpPr>
        <p:spPr>
          <a:xfrm>
            <a:off x="0" y="6111240"/>
            <a:ext cx="13817600" cy="1280160"/>
          </a:xfrm>
          <a:prstGeom prst="rect">
            <a:avLst/>
          </a:prstGeom>
          <a:solidFill>
            <a:srgbClr val="000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77050272-3CE0-A448-80FB-C5A60BF61A8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96874" y="6472629"/>
            <a:ext cx="607144" cy="640080"/>
          </a:xfrm>
          <a:prstGeom prst="rect">
            <a:avLst/>
          </a:prstGeom>
        </p:spPr>
      </p:pic>
      <p:sp>
        <p:nvSpPr>
          <p:cNvPr id="73" name="Title 1">
            <a:extLst>
              <a:ext uri="{FF2B5EF4-FFF2-40B4-BE49-F238E27FC236}">
                <a16:creationId xmlns:a16="http://schemas.microsoft.com/office/drawing/2014/main" id="{15E6EA4F-EB40-334F-A13C-EFC38695D658}"/>
              </a:ext>
            </a:extLst>
          </p:cNvPr>
          <p:cNvSpPr txBox="1">
            <a:spLocks/>
          </p:cNvSpPr>
          <p:nvPr/>
        </p:nvSpPr>
        <p:spPr>
          <a:xfrm>
            <a:off x="3910627" y="6248400"/>
            <a:ext cx="777240" cy="310896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07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Taux d’émission de vapeur d’eau</a:t>
            </a:r>
          </a:p>
        </p:txBody>
      </p:sp>
      <p:sp>
        <p:nvSpPr>
          <p:cNvPr id="74" name="Title 1">
            <a:extLst>
              <a:ext uri="{FF2B5EF4-FFF2-40B4-BE49-F238E27FC236}">
                <a16:creationId xmlns:a16="http://schemas.microsoft.com/office/drawing/2014/main" id="{3578898F-0A7F-DC4A-A9EF-7C276830CA78}"/>
              </a:ext>
            </a:extLst>
          </p:cNvPr>
          <p:cNvSpPr txBox="1">
            <a:spLocks/>
          </p:cNvSpPr>
          <p:nvPr/>
        </p:nvSpPr>
        <p:spPr>
          <a:xfrm>
            <a:off x="3909383" y="7045888"/>
            <a:ext cx="777240" cy="207264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10" dirty="0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10 lb</a:t>
            </a: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BA98E7FF-73AB-F040-BC32-1FE66BC1E2B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0755" y="6430932"/>
            <a:ext cx="693879" cy="731520"/>
          </a:xfrm>
          <a:prstGeom prst="rect">
            <a:avLst/>
          </a:prstGeom>
        </p:spPr>
      </p:pic>
      <p:sp>
        <p:nvSpPr>
          <p:cNvPr id="76" name="Title 1">
            <a:extLst>
              <a:ext uri="{FF2B5EF4-FFF2-40B4-BE49-F238E27FC236}">
                <a16:creationId xmlns:a16="http://schemas.microsoft.com/office/drawing/2014/main" id="{EC38253B-7265-9241-8541-207B6AE0B392}"/>
              </a:ext>
            </a:extLst>
          </p:cNvPr>
          <p:cNvSpPr txBox="1">
            <a:spLocks/>
          </p:cNvSpPr>
          <p:nvPr/>
        </p:nvSpPr>
        <p:spPr>
          <a:xfrm>
            <a:off x="2170925" y="6248400"/>
            <a:ext cx="777240" cy="310896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07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pH</a:t>
            </a:r>
          </a:p>
        </p:txBody>
      </p:sp>
      <p:sp>
        <p:nvSpPr>
          <p:cNvPr id="77" name="Title 1">
            <a:extLst>
              <a:ext uri="{FF2B5EF4-FFF2-40B4-BE49-F238E27FC236}">
                <a16:creationId xmlns:a16="http://schemas.microsoft.com/office/drawing/2014/main" id="{7EEE350B-36F4-894D-BAEF-F940B7BA86C0}"/>
              </a:ext>
            </a:extLst>
          </p:cNvPr>
          <p:cNvSpPr txBox="1">
            <a:spLocks/>
          </p:cNvSpPr>
          <p:nvPr/>
        </p:nvSpPr>
        <p:spPr>
          <a:xfrm>
            <a:off x="2170303" y="7045888"/>
            <a:ext cx="777240" cy="207264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10" dirty="0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*</a:t>
            </a:r>
            <a:r>
              <a:rPr lang="fr-CA" sz="910" dirty="0" err="1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SEss</a:t>
            </a:r>
            <a:r>
              <a:rPr lang="fr-CA" sz="910" dirty="0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 (</a:t>
            </a:r>
            <a:r>
              <a:rPr lang="fr-CA" sz="910" baseline="30000" dirty="0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14</a:t>
            </a:r>
            <a:r>
              <a:rPr lang="fr-CA" sz="910" dirty="0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)</a:t>
            </a: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3DD2F9F0-0BA6-A848-BCE9-C8CA32B3C0C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8717" y="6540406"/>
            <a:ext cx="520411" cy="548640"/>
          </a:xfrm>
          <a:prstGeom prst="rect">
            <a:avLst/>
          </a:prstGeom>
        </p:spPr>
      </p:pic>
      <p:sp>
        <p:nvSpPr>
          <p:cNvPr id="79" name="Title 1">
            <a:extLst>
              <a:ext uri="{FF2B5EF4-FFF2-40B4-BE49-F238E27FC236}">
                <a16:creationId xmlns:a16="http://schemas.microsoft.com/office/drawing/2014/main" id="{9C2F5E01-B052-0344-A966-E757379CC2A4}"/>
              </a:ext>
            </a:extLst>
          </p:cNvPr>
          <p:cNvSpPr txBox="1">
            <a:spLocks/>
          </p:cNvSpPr>
          <p:nvPr/>
        </p:nvSpPr>
        <p:spPr>
          <a:xfrm>
            <a:off x="431223" y="6248400"/>
            <a:ext cx="777240" cy="310896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07" dirty="0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Humidité relative</a:t>
            </a:r>
          </a:p>
        </p:txBody>
      </p:sp>
      <p:sp>
        <p:nvSpPr>
          <p:cNvPr id="80" name="Title 1">
            <a:extLst>
              <a:ext uri="{FF2B5EF4-FFF2-40B4-BE49-F238E27FC236}">
                <a16:creationId xmlns:a16="http://schemas.microsoft.com/office/drawing/2014/main" id="{E93C3907-13A9-CD47-AA91-E6D0D262534E}"/>
              </a:ext>
            </a:extLst>
          </p:cNvPr>
          <p:cNvSpPr txBox="1">
            <a:spLocks/>
          </p:cNvSpPr>
          <p:nvPr/>
        </p:nvSpPr>
        <p:spPr>
          <a:xfrm>
            <a:off x="431223" y="7045888"/>
            <a:ext cx="777240" cy="207264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10" dirty="0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90 %</a:t>
            </a: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5DCD28BD-896B-2848-A0F4-66DAE641380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586" y="6452558"/>
            <a:ext cx="650514" cy="685800"/>
          </a:xfrm>
          <a:prstGeom prst="rect">
            <a:avLst/>
          </a:prstGeom>
        </p:spPr>
      </p:pic>
      <p:sp>
        <p:nvSpPr>
          <p:cNvPr id="82" name="Title 1">
            <a:extLst>
              <a:ext uri="{FF2B5EF4-FFF2-40B4-BE49-F238E27FC236}">
                <a16:creationId xmlns:a16="http://schemas.microsoft.com/office/drawing/2014/main" id="{8C002404-0A1B-9D41-A47A-059C64C4CE26}"/>
              </a:ext>
            </a:extLst>
          </p:cNvPr>
          <p:cNvSpPr txBox="1">
            <a:spLocks/>
          </p:cNvSpPr>
          <p:nvPr/>
        </p:nvSpPr>
        <p:spPr>
          <a:xfrm>
            <a:off x="12609137" y="6248400"/>
            <a:ext cx="777240" cy="310896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07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CIRCULATION DENSE</a:t>
            </a:r>
          </a:p>
        </p:txBody>
      </p:sp>
      <p:sp>
        <p:nvSpPr>
          <p:cNvPr id="83" name="Title 1">
            <a:extLst>
              <a:ext uri="{FF2B5EF4-FFF2-40B4-BE49-F238E27FC236}">
                <a16:creationId xmlns:a16="http://schemas.microsoft.com/office/drawing/2014/main" id="{302D323A-89DE-B84B-A6F4-F825E2F504E3}"/>
              </a:ext>
            </a:extLst>
          </p:cNvPr>
          <p:cNvSpPr txBox="1">
            <a:spLocks/>
          </p:cNvSpPr>
          <p:nvPr/>
        </p:nvSpPr>
        <p:spPr>
          <a:xfrm>
            <a:off x="12604785" y="7045888"/>
            <a:ext cx="777240" cy="207264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10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6 heures</a:t>
            </a:r>
          </a:p>
        </p:txBody>
      </p:sp>
      <p:sp>
        <p:nvSpPr>
          <p:cNvPr id="85" name="Title 1">
            <a:extLst>
              <a:ext uri="{FF2B5EF4-FFF2-40B4-BE49-F238E27FC236}">
                <a16:creationId xmlns:a16="http://schemas.microsoft.com/office/drawing/2014/main" id="{DE3717DC-16C0-B641-86D9-0EF1D51F7B50}"/>
              </a:ext>
            </a:extLst>
          </p:cNvPr>
          <p:cNvSpPr txBox="1">
            <a:spLocks/>
          </p:cNvSpPr>
          <p:nvPr/>
        </p:nvSpPr>
        <p:spPr>
          <a:xfrm>
            <a:off x="5613400" y="6248400"/>
            <a:ext cx="843803" cy="310896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07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TEMPS </a:t>
            </a:r>
          </a:p>
          <a:p>
            <a:pPr algn="ctr"/>
            <a:r>
              <a:rPr lang="fr-CA" sz="907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D’OUVERTURE</a:t>
            </a:r>
          </a:p>
        </p:txBody>
      </p:sp>
      <p:sp>
        <p:nvSpPr>
          <p:cNvPr id="86" name="Title 1">
            <a:extLst>
              <a:ext uri="{FF2B5EF4-FFF2-40B4-BE49-F238E27FC236}">
                <a16:creationId xmlns:a16="http://schemas.microsoft.com/office/drawing/2014/main" id="{BFB16772-7DE0-B74D-A46A-65B8A439A121}"/>
              </a:ext>
            </a:extLst>
          </p:cNvPr>
          <p:cNvSpPr txBox="1">
            <a:spLocks/>
          </p:cNvSpPr>
          <p:nvPr/>
        </p:nvSpPr>
        <p:spPr>
          <a:xfrm>
            <a:off x="5648463" y="7045888"/>
            <a:ext cx="777240" cy="207264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10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0 min</a:t>
            </a: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F4FB5F98-3D58-C442-A849-3B7F4F8F69B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76261" y="6509210"/>
            <a:ext cx="520411" cy="548640"/>
          </a:xfrm>
          <a:prstGeom prst="rect">
            <a:avLst/>
          </a:prstGeom>
        </p:spPr>
      </p:pic>
      <p:sp>
        <p:nvSpPr>
          <p:cNvPr id="88" name="Title 1">
            <a:extLst>
              <a:ext uri="{FF2B5EF4-FFF2-40B4-BE49-F238E27FC236}">
                <a16:creationId xmlns:a16="http://schemas.microsoft.com/office/drawing/2014/main" id="{F9CF57EC-7856-F94A-AF46-7DE44CA2D2FA}"/>
              </a:ext>
            </a:extLst>
          </p:cNvPr>
          <p:cNvSpPr txBox="1">
            <a:spLocks/>
          </p:cNvSpPr>
          <p:nvPr/>
        </p:nvSpPr>
        <p:spPr>
          <a:xfrm>
            <a:off x="10869435" y="6248400"/>
            <a:ext cx="777240" cy="310896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07" dirty="0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CIRCULATION LÉGÈRE</a:t>
            </a:r>
          </a:p>
        </p:txBody>
      </p:sp>
      <p:sp>
        <p:nvSpPr>
          <p:cNvPr id="89" name="Title 1">
            <a:extLst>
              <a:ext uri="{FF2B5EF4-FFF2-40B4-BE49-F238E27FC236}">
                <a16:creationId xmlns:a16="http://schemas.microsoft.com/office/drawing/2014/main" id="{168CE35B-2B08-2C4E-B22D-37550D3A2656}"/>
              </a:ext>
            </a:extLst>
          </p:cNvPr>
          <p:cNvSpPr txBox="1">
            <a:spLocks/>
          </p:cNvSpPr>
          <p:nvPr/>
        </p:nvSpPr>
        <p:spPr>
          <a:xfrm>
            <a:off x="10865703" y="7045888"/>
            <a:ext cx="777240" cy="207264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10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6 heures</a:t>
            </a:r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5F1C002D-DC23-034C-A0E4-DD93300CAFD3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57968" y="6585664"/>
            <a:ext cx="392709" cy="414011"/>
          </a:xfrm>
          <a:prstGeom prst="rect">
            <a:avLst/>
          </a:prstGeom>
        </p:spPr>
      </p:pic>
      <p:sp>
        <p:nvSpPr>
          <p:cNvPr id="91" name="Title 1">
            <a:extLst>
              <a:ext uri="{FF2B5EF4-FFF2-40B4-BE49-F238E27FC236}">
                <a16:creationId xmlns:a16="http://schemas.microsoft.com/office/drawing/2014/main" id="{BA49D6A1-7C57-9B4A-9F09-FF2FB2B5E9F7}"/>
              </a:ext>
            </a:extLst>
          </p:cNvPr>
          <p:cNvSpPr txBox="1">
            <a:spLocks/>
          </p:cNvSpPr>
          <p:nvPr/>
        </p:nvSpPr>
        <p:spPr>
          <a:xfrm>
            <a:off x="7390031" y="6248400"/>
            <a:ext cx="777240" cy="310896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07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TEMPS DE</a:t>
            </a:r>
          </a:p>
          <a:p>
            <a:pPr algn="ctr"/>
            <a:r>
              <a:rPr lang="fr-CA" sz="907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TRAVAIL</a:t>
            </a:r>
          </a:p>
        </p:txBody>
      </p:sp>
      <p:sp>
        <p:nvSpPr>
          <p:cNvPr id="92" name="Title 1">
            <a:extLst>
              <a:ext uri="{FF2B5EF4-FFF2-40B4-BE49-F238E27FC236}">
                <a16:creationId xmlns:a16="http://schemas.microsoft.com/office/drawing/2014/main" id="{5109D0EA-E239-6342-84D8-D9DE784FC3A0}"/>
              </a:ext>
            </a:extLst>
          </p:cNvPr>
          <p:cNvSpPr txBox="1">
            <a:spLocks/>
          </p:cNvSpPr>
          <p:nvPr/>
        </p:nvSpPr>
        <p:spPr>
          <a:xfrm>
            <a:off x="7387543" y="7045888"/>
            <a:ext cx="777240" cy="207264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10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45-60 min</a:t>
            </a:r>
          </a:p>
        </p:txBody>
      </p:sp>
      <p:sp>
        <p:nvSpPr>
          <p:cNvPr id="93" name="Title 1">
            <a:extLst>
              <a:ext uri="{FF2B5EF4-FFF2-40B4-BE49-F238E27FC236}">
                <a16:creationId xmlns:a16="http://schemas.microsoft.com/office/drawing/2014/main" id="{43BCB74A-8303-6047-A8B3-5D45DE7F1F7E}"/>
              </a:ext>
            </a:extLst>
          </p:cNvPr>
          <p:cNvSpPr txBox="1">
            <a:spLocks/>
          </p:cNvSpPr>
          <p:nvPr/>
        </p:nvSpPr>
        <p:spPr>
          <a:xfrm>
            <a:off x="9042400" y="6248400"/>
            <a:ext cx="964620" cy="310896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07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TEMPS DE </a:t>
            </a:r>
          </a:p>
          <a:p>
            <a:pPr algn="ctr"/>
            <a:r>
              <a:rPr lang="fr-CA" sz="907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DURCISSEMENT</a:t>
            </a:r>
          </a:p>
        </p:txBody>
      </p:sp>
      <p:sp>
        <p:nvSpPr>
          <p:cNvPr id="94" name="Title 1">
            <a:extLst>
              <a:ext uri="{FF2B5EF4-FFF2-40B4-BE49-F238E27FC236}">
                <a16:creationId xmlns:a16="http://schemas.microsoft.com/office/drawing/2014/main" id="{0CD90184-2D2B-AC4C-9B0C-634A0D1820E4}"/>
              </a:ext>
            </a:extLst>
          </p:cNvPr>
          <p:cNvSpPr txBox="1">
            <a:spLocks/>
          </p:cNvSpPr>
          <p:nvPr/>
        </p:nvSpPr>
        <p:spPr>
          <a:xfrm>
            <a:off x="9126623" y="7045888"/>
            <a:ext cx="777240" cy="207264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10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12 heures</a:t>
            </a:r>
          </a:p>
        </p:txBody>
      </p:sp>
      <p:sp>
        <p:nvSpPr>
          <p:cNvPr id="95" name="Title 1">
            <a:extLst>
              <a:ext uri="{FF2B5EF4-FFF2-40B4-BE49-F238E27FC236}">
                <a16:creationId xmlns:a16="http://schemas.microsoft.com/office/drawing/2014/main" id="{D59CC8F9-F138-0A48-8F24-B9EAE909ECEE}"/>
              </a:ext>
            </a:extLst>
          </p:cNvPr>
          <p:cNvSpPr txBox="1">
            <a:spLocks/>
          </p:cNvSpPr>
          <p:nvPr/>
        </p:nvSpPr>
        <p:spPr>
          <a:xfrm>
            <a:off x="6169943" y="7486227"/>
            <a:ext cx="7566023" cy="2679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CA" sz="907" dirty="0">
                <a:solidFill>
                  <a:srgbClr val="000036"/>
                </a:solidFill>
                <a:latin typeface="Helvetica Light" panose="020B0403020202020204" pitchFamily="34" charset="0"/>
              </a:rPr>
              <a:t>*</a:t>
            </a:r>
            <a:r>
              <a:rPr lang="fr-CA" sz="907" dirty="0" err="1">
                <a:solidFill>
                  <a:srgbClr val="000036"/>
                </a:solidFill>
                <a:latin typeface="Helvetica Light" panose="020B0403020202020204" pitchFamily="34" charset="0"/>
              </a:rPr>
              <a:t>SEss</a:t>
            </a:r>
            <a:r>
              <a:rPr lang="fr-CA" sz="907" dirty="0">
                <a:solidFill>
                  <a:srgbClr val="000036"/>
                </a:solidFill>
                <a:latin typeface="Helvetica Light" panose="020B0403020202020204" pitchFamily="34" charset="0"/>
              </a:rPr>
              <a:t> = Sans essai</a:t>
            </a:r>
          </a:p>
        </p:txBody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id="{5F3F74C2-4B82-C04F-9100-22313A6E035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11598" y="6509210"/>
            <a:ext cx="520411" cy="548640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FC26A61C-2E6B-9741-8EE5-966B5E09E4E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50152" y="6509210"/>
            <a:ext cx="520411" cy="548640"/>
          </a:xfrm>
          <a:prstGeom prst="rect">
            <a:avLst/>
          </a:prstGeom>
        </p:spPr>
      </p:pic>
      <p:sp>
        <p:nvSpPr>
          <p:cNvPr id="45" name="Parallelogram 44">
            <a:extLst>
              <a:ext uri="{FF2B5EF4-FFF2-40B4-BE49-F238E27FC236}">
                <a16:creationId xmlns:a16="http://schemas.microsoft.com/office/drawing/2014/main" id="{7A395BEC-8D40-4146-A6DF-481D5955BE30}"/>
              </a:ext>
            </a:extLst>
          </p:cNvPr>
          <p:cNvSpPr/>
          <p:nvPr/>
        </p:nvSpPr>
        <p:spPr>
          <a:xfrm>
            <a:off x="4234" y="-1"/>
            <a:ext cx="13813366" cy="882269"/>
          </a:xfrm>
          <a:prstGeom prst="parallelogram">
            <a:avLst>
              <a:gd name="adj" fmla="val 0"/>
            </a:avLst>
          </a:prstGeom>
          <a:solidFill>
            <a:srgbClr val="E13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  <a:highlight>
                <a:srgbClr val="00FF00"/>
              </a:highlight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11CC3E0-CB2A-D042-AB79-3B9F86E675EC}"/>
              </a:ext>
            </a:extLst>
          </p:cNvPr>
          <p:cNvSpPr txBox="1"/>
          <p:nvPr/>
        </p:nvSpPr>
        <p:spPr>
          <a:xfrm>
            <a:off x="128628" y="202606"/>
            <a:ext cx="10918741" cy="47705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3500" b="1" dirty="0">
                <a:solidFill>
                  <a:schemeClr val="bg1"/>
                </a:solidFill>
                <a:latin typeface="Helvetica" pitchFamily="2" charset="0"/>
              </a:rPr>
              <a:t> PRODUITS ADHÉSIFS BRUCE</a:t>
            </a:r>
            <a:r>
              <a:rPr lang="en-US" sz="3500" baseline="30000" dirty="0">
                <a:solidFill>
                  <a:schemeClr val="bg1"/>
                </a:solidFill>
                <a:latin typeface="Helvetica" pitchFamily="2" charset="0"/>
              </a:rPr>
              <a:t>®</a:t>
            </a:r>
            <a:endParaRPr lang="en-US" sz="35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48" name="Parallelogram 47">
            <a:extLst>
              <a:ext uri="{FF2B5EF4-FFF2-40B4-BE49-F238E27FC236}">
                <a16:creationId xmlns:a16="http://schemas.microsoft.com/office/drawing/2014/main" id="{B94D80F6-00E1-E948-9AF6-DF8D37FBC15D}"/>
              </a:ext>
            </a:extLst>
          </p:cNvPr>
          <p:cNvSpPr/>
          <p:nvPr/>
        </p:nvSpPr>
        <p:spPr>
          <a:xfrm>
            <a:off x="10978302" y="-1"/>
            <a:ext cx="3121801" cy="1101673"/>
          </a:xfrm>
          <a:prstGeom prst="parallelogram">
            <a:avLst/>
          </a:prstGeom>
          <a:solidFill>
            <a:srgbClr val="464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/>
          </a:p>
        </p:txBody>
      </p:sp>
      <p:pic>
        <p:nvPicPr>
          <p:cNvPr id="49" name="Picture 48" descr="A picture containing drawing&#10;&#10;Description automatically generated">
            <a:extLst>
              <a:ext uri="{FF2B5EF4-FFF2-40B4-BE49-F238E27FC236}">
                <a16:creationId xmlns:a16="http://schemas.microsoft.com/office/drawing/2014/main" id="{E58BD2FA-BECE-5949-96C3-4254F3F297C6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2634" y="152400"/>
            <a:ext cx="2383536" cy="92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0116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D5E58CC9-50CB-A341-A8AF-0D4ADC11B5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185" y="1939014"/>
            <a:ext cx="4114800" cy="4114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884ADA8-E0AC-454F-93E6-5F6C27D50BF5}"/>
              </a:ext>
            </a:extLst>
          </p:cNvPr>
          <p:cNvSpPr txBox="1">
            <a:spLocks/>
          </p:cNvSpPr>
          <p:nvPr/>
        </p:nvSpPr>
        <p:spPr>
          <a:xfrm>
            <a:off x="430205" y="1933363"/>
            <a:ext cx="5156775" cy="248534"/>
          </a:xfrm>
          <a:prstGeom prst="rect">
            <a:avLst/>
          </a:prstGeom>
          <a:effectLst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1200" dirty="0">
                <a:solidFill>
                  <a:srgbClr val="46474F"/>
                </a:solidFill>
                <a:latin typeface="Helvetica" pitchFamily="2" charset="0"/>
                <a:cs typeface="Futura Medium" panose="020B0602020204020303" pitchFamily="34" charset="-79"/>
              </a:rPr>
              <a:t>Adhésif élastomère pare-vapeur à 90 % sur dalle sèche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BEA06E4-38D7-D743-99D9-6A1B9D616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223" y="1448706"/>
            <a:ext cx="5156775" cy="484774"/>
          </a:xfr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noAutofit/>
          </a:bodyPr>
          <a:lstStyle/>
          <a:p>
            <a:pPr algn="l"/>
            <a:r>
              <a:rPr lang="fr-CA" sz="3500" b="1">
                <a:solidFill>
                  <a:srgbClr val="000036"/>
                </a:solidFill>
                <a:latin typeface="Helvetica" pitchFamily="2" charset="0"/>
                <a:cs typeface="Futura Medium" panose="020B0602020204020303" pitchFamily="34" charset="-79"/>
              </a:rPr>
              <a:t>PROCONNECT</a:t>
            </a:r>
            <a:r>
              <a:rPr lang="fr-CA" sz="3500" baseline="30000">
                <a:solidFill>
                  <a:srgbClr val="000036"/>
                </a:solidFill>
                <a:latin typeface="Helvetica" pitchFamily="2" charset="0"/>
                <a:cs typeface="Futura Medium" panose="020B0602020204020303" pitchFamily="34" charset="-79"/>
              </a:rPr>
              <a:t>™</a:t>
            </a:r>
            <a:r>
              <a:rPr lang="fr-CA" sz="3500" b="1">
                <a:solidFill>
                  <a:srgbClr val="000036"/>
                </a:solidFill>
                <a:latin typeface="Helvetica" pitchFamily="2" charset="0"/>
                <a:cs typeface="Futura Medium" panose="020B0602020204020303" pitchFamily="34" charset="-79"/>
              </a:rPr>
              <a:t> PLUS</a:t>
            </a:r>
            <a:endParaRPr lang="fr-CA" sz="3500" baseline="30000">
              <a:solidFill>
                <a:srgbClr val="000036"/>
              </a:solidFill>
              <a:latin typeface="Helvetica Light" panose="020B0403020202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662E8F9-B3F7-2545-9360-0548F6B2512D}"/>
              </a:ext>
            </a:extLst>
          </p:cNvPr>
          <p:cNvSpPr/>
          <p:nvPr/>
        </p:nvSpPr>
        <p:spPr>
          <a:xfrm>
            <a:off x="0" y="6111240"/>
            <a:ext cx="13817600" cy="1280160"/>
          </a:xfrm>
          <a:prstGeom prst="rect">
            <a:avLst/>
          </a:prstGeom>
          <a:solidFill>
            <a:srgbClr val="000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77050272-3CE0-A448-80FB-C5A60BF61A8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96874" y="6472629"/>
            <a:ext cx="607144" cy="64008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BA98E7FF-73AB-F040-BC32-1FE66BC1E2B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0755" y="6430932"/>
            <a:ext cx="693879" cy="731520"/>
          </a:xfrm>
          <a:prstGeom prst="rect">
            <a:avLst/>
          </a:prstGeom>
        </p:spPr>
      </p:pic>
      <p:sp>
        <p:nvSpPr>
          <p:cNvPr id="76" name="Title 1">
            <a:extLst>
              <a:ext uri="{FF2B5EF4-FFF2-40B4-BE49-F238E27FC236}">
                <a16:creationId xmlns:a16="http://schemas.microsoft.com/office/drawing/2014/main" id="{EC38253B-7265-9241-8541-207B6AE0B392}"/>
              </a:ext>
            </a:extLst>
          </p:cNvPr>
          <p:cNvSpPr txBox="1">
            <a:spLocks/>
          </p:cNvSpPr>
          <p:nvPr/>
        </p:nvSpPr>
        <p:spPr>
          <a:xfrm>
            <a:off x="2170925" y="6248400"/>
            <a:ext cx="777240" cy="310896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07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pH</a:t>
            </a: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3DD2F9F0-0BA6-A848-BCE9-C8CA32B3C0C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8717" y="6540406"/>
            <a:ext cx="520411" cy="548640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5DCD28BD-896B-2848-A0F4-66DAE641380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586" y="6452558"/>
            <a:ext cx="650514" cy="685800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F4FB5F98-3D58-C442-A849-3B7F4F8F69B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76261" y="6509210"/>
            <a:ext cx="520411" cy="548640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5F1C002D-DC23-034C-A0E4-DD93300CAFD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57968" y="6585664"/>
            <a:ext cx="392709" cy="414011"/>
          </a:xfrm>
          <a:prstGeom prst="rect">
            <a:avLst/>
          </a:prstGeom>
        </p:spPr>
      </p:pic>
      <p:sp>
        <p:nvSpPr>
          <p:cNvPr id="92" name="Title 1">
            <a:extLst>
              <a:ext uri="{FF2B5EF4-FFF2-40B4-BE49-F238E27FC236}">
                <a16:creationId xmlns:a16="http://schemas.microsoft.com/office/drawing/2014/main" id="{5109D0EA-E239-6342-84D8-D9DE784FC3A0}"/>
              </a:ext>
            </a:extLst>
          </p:cNvPr>
          <p:cNvSpPr txBox="1">
            <a:spLocks/>
          </p:cNvSpPr>
          <p:nvPr/>
        </p:nvSpPr>
        <p:spPr>
          <a:xfrm>
            <a:off x="7387543" y="7045888"/>
            <a:ext cx="777240" cy="207264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07" dirty="0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45 min</a:t>
            </a:r>
          </a:p>
        </p:txBody>
      </p:sp>
      <p:sp>
        <p:nvSpPr>
          <p:cNvPr id="95" name="Title 1">
            <a:extLst>
              <a:ext uri="{FF2B5EF4-FFF2-40B4-BE49-F238E27FC236}">
                <a16:creationId xmlns:a16="http://schemas.microsoft.com/office/drawing/2014/main" id="{D59CC8F9-F138-0A48-8F24-B9EAE909ECEE}"/>
              </a:ext>
            </a:extLst>
          </p:cNvPr>
          <p:cNvSpPr txBox="1">
            <a:spLocks/>
          </p:cNvSpPr>
          <p:nvPr/>
        </p:nvSpPr>
        <p:spPr>
          <a:xfrm>
            <a:off x="6169943" y="7486227"/>
            <a:ext cx="7566023" cy="2679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CA" sz="907">
                <a:solidFill>
                  <a:srgbClr val="000036"/>
                </a:solidFill>
                <a:latin typeface="Helvetica Light" panose="020B0403020202020204" pitchFamily="34" charset="0"/>
              </a:rPr>
              <a:t>*SEss = Sans essai</a:t>
            </a:r>
          </a:p>
        </p:txBody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id="{5F3F74C2-4B82-C04F-9100-22313A6E035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11598" y="6509210"/>
            <a:ext cx="520411" cy="548640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FC26A61C-2E6B-9741-8EE5-966B5E09E4E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50152" y="6509210"/>
            <a:ext cx="520411" cy="548640"/>
          </a:xfrm>
          <a:prstGeom prst="rect">
            <a:avLst/>
          </a:prstGeom>
        </p:spPr>
      </p:pic>
      <p:sp>
        <p:nvSpPr>
          <p:cNvPr id="38" name="Title 1">
            <a:extLst>
              <a:ext uri="{FF2B5EF4-FFF2-40B4-BE49-F238E27FC236}">
                <a16:creationId xmlns:a16="http://schemas.microsoft.com/office/drawing/2014/main" id="{A8FC8D4F-803C-F54D-B0AB-4192BA406496}"/>
              </a:ext>
            </a:extLst>
          </p:cNvPr>
          <p:cNvSpPr txBox="1">
            <a:spLocks/>
          </p:cNvSpPr>
          <p:nvPr/>
        </p:nvSpPr>
        <p:spPr>
          <a:xfrm>
            <a:off x="8051798" y="2071125"/>
            <a:ext cx="5257802" cy="3491475"/>
          </a:xfrm>
          <a:prstGeom prst="rect">
            <a:avLst/>
          </a:prstGeom>
        </p:spPr>
        <p:txBody>
          <a:bodyPr vert="horz" lIns="0" tIns="0" rIns="0" bIns="0" numCol="1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36538" indent="-236538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600" dirty="0">
                <a:solidFill>
                  <a:srgbClr val="000036"/>
                </a:solidFill>
                <a:latin typeface="Helvetica Light" panose="020B0403020202020204" pitchFamily="34" charset="0"/>
              </a:rPr>
              <a:t>Protection contre l’humidité à 90 % </a:t>
            </a:r>
            <a:r>
              <a:rPr lang="fr-CA" sz="1200" dirty="0">
                <a:solidFill>
                  <a:srgbClr val="000036"/>
                </a:solidFill>
                <a:latin typeface="Helvetica Light" panose="020B0403020202020204" pitchFamily="34" charset="0"/>
              </a:rPr>
              <a:t>(dalle poreuse)</a:t>
            </a:r>
          </a:p>
          <a:p>
            <a:pPr marL="236538" indent="-236538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600" dirty="0">
                <a:solidFill>
                  <a:srgbClr val="000036"/>
                </a:solidFill>
                <a:latin typeface="Helvetica Light" panose="020B0403020202020204" pitchFamily="34" charset="0"/>
              </a:rPr>
              <a:t>Prix attrayant</a:t>
            </a:r>
          </a:p>
          <a:p>
            <a:pPr marL="236538" indent="-236538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600" dirty="0">
                <a:solidFill>
                  <a:srgbClr val="000036"/>
                </a:solidFill>
                <a:latin typeface="Helvetica Light" panose="020B0403020202020204" pitchFamily="34" charset="0"/>
              </a:rPr>
              <a:t>Liaison permanente et imperméable</a:t>
            </a:r>
          </a:p>
          <a:p>
            <a:pPr marL="236538" indent="-236538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600" dirty="0">
                <a:solidFill>
                  <a:srgbClr val="000036"/>
                </a:solidFill>
                <a:latin typeface="Helvetica Light" panose="020B0403020202020204" pitchFamily="34" charset="0"/>
              </a:rPr>
              <a:t>Sans </a:t>
            </a:r>
            <a:r>
              <a:rPr lang="fr-CA" sz="1600" dirty="0" err="1">
                <a:solidFill>
                  <a:srgbClr val="000036"/>
                </a:solidFill>
                <a:latin typeface="Helvetica Light" panose="020B0403020202020204" pitchFamily="34" charset="0"/>
              </a:rPr>
              <a:t>isocyanate</a:t>
            </a:r>
            <a:endParaRPr lang="fr-CA" sz="1600" dirty="0">
              <a:solidFill>
                <a:srgbClr val="000036"/>
              </a:solidFill>
              <a:latin typeface="Helvetica Light" panose="020B0403020202020204" pitchFamily="34" charset="0"/>
            </a:endParaRPr>
          </a:p>
          <a:p>
            <a:pPr marL="236538" indent="-236538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600" dirty="0">
                <a:solidFill>
                  <a:srgbClr val="000036"/>
                </a:solidFill>
                <a:latin typeface="Helvetica Light" panose="020B0403020202020204" pitchFamily="34" charset="0"/>
              </a:rPr>
              <a:t>Non tachant et facile à nettoyer</a:t>
            </a:r>
          </a:p>
          <a:p>
            <a:pPr marL="236538" indent="-236538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600" dirty="0">
                <a:solidFill>
                  <a:srgbClr val="000036"/>
                </a:solidFill>
                <a:latin typeface="Helvetica Light" panose="020B0403020202020204" pitchFamily="34" charset="0"/>
              </a:rPr>
              <a:t>Installation en 1 étape</a:t>
            </a:r>
          </a:p>
          <a:p>
            <a:pPr marL="236538" indent="-236538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600" dirty="0">
                <a:solidFill>
                  <a:srgbClr val="000036"/>
                </a:solidFill>
                <a:latin typeface="Helvetica Light" panose="020B0403020202020204" pitchFamily="34" charset="0"/>
              </a:rPr>
              <a:t>Liaison élastomère</a:t>
            </a:r>
          </a:p>
          <a:p>
            <a:pPr marL="236538" indent="-236538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600" dirty="0">
                <a:solidFill>
                  <a:srgbClr val="000036"/>
                </a:solidFill>
                <a:latin typeface="Helvetica Light" panose="020B0403020202020204" pitchFamily="34" charset="0"/>
              </a:rPr>
              <a:t>Contrôle acoustique</a:t>
            </a:r>
          </a:p>
          <a:p>
            <a:pPr marL="236538" indent="-236538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600" dirty="0">
                <a:solidFill>
                  <a:srgbClr val="000036"/>
                </a:solidFill>
                <a:latin typeface="Helvetica Light" panose="020B0403020202020204" pitchFamily="34" charset="0"/>
              </a:rPr>
              <a:t>Installable sur résidus d’adhésifs </a:t>
            </a:r>
            <a:r>
              <a:rPr lang="fr-CA" sz="1200" dirty="0">
                <a:solidFill>
                  <a:srgbClr val="000036"/>
                </a:solidFill>
                <a:latin typeface="Helvetica Light" panose="020B0403020202020204" pitchFamily="34" charset="0"/>
              </a:rPr>
              <a:t>(c. f. notice technique)</a:t>
            </a:r>
          </a:p>
          <a:p>
            <a:pPr marL="236538" indent="-236538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600" dirty="0">
                <a:solidFill>
                  <a:srgbClr val="000036"/>
                </a:solidFill>
                <a:latin typeface="Helvetica Light" panose="020B0403020202020204" pitchFamily="34" charset="0"/>
              </a:rPr>
              <a:t>Protège le revêtement de sol contre les agents alcalins</a:t>
            </a:r>
          </a:p>
          <a:p>
            <a:pPr marL="236538" indent="-236538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600" dirty="0">
                <a:solidFill>
                  <a:srgbClr val="000036"/>
                </a:solidFill>
                <a:latin typeface="Helvetica Light" panose="020B0403020202020204" pitchFamily="34" charset="0"/>
              </a:rPr>
              <a:t>Technologie antimicrobienne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003DD9D-CF42-2646-9EC8-C0A106331F88}"/>
              </a:ext>
            </a:extLst>
          </p:cNvPr>
          <p:cNvSpPr txBox="1"/>
          <p:nvPr/>
        </p:nvSpPr>
        <p:spPr>
          <a:xfrm>
            <a:off x="5537199" y="3027782"/>
            <a:ext cx="1777624" cy="157816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CA" sz="2267" b="1">
                <a:solidFill>
                  <a:srgbClr val="000036"/>
                </a:solidFill>
                <a:latin typeface="Helvetica" pitchFamily="2" charset="0"/>
              </a:rPr>
              <a:t>AVANTAGES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52966CB-E586-BD42-8E88-122CDF2E2715}"/>
              </a:ext>
            </a:extLst>
          </p:cNvPr>
          <p:cNvCxnSpPr>
            <a:cxnSpLocks/>
          </p:cNvCxnSpPr>
          <p:nvPr/>
        </p:nvCxnSpPr>
        <p:spPr>
          <a:xfrm>
            <a:off x="7672391" y="2673862"/>
            <a:ext cx="0" cy="2286000"/>
          </a:xfrm>
          <a:prstGeom prst="line">
            <a:avLst/>
          </a:prstGeom>
          <a:ln w="38100">
            <a:solidFill>
              <a:srgbClr val="0000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Parallelogram 47">
            <a:extLst>
              <a:ext uri="{FF2B5EF4-FFF2-40B4-BE49-F238E27FC236}">
                <a16:creationId xmlns:a16="http://schemas.microsoft.com/office/drawing/2014/main" id="{04EF974B-B1B1-9645-ACF3-D8B2362B8625}"/>
              </a:ext>
            </a:extLst>
          </p:cNvPr>
          <p:cNvSpPr/>
          <p:nvPr/>
        </p:nvSpPr>
        <p:spPr>
          <a:xfrm>
            <a:off x="4234" y="-1"/>
            <a:ext cx="13813366" cy="882269"/>
          </a:xfrm>
          <a:prstGeom prst="parallelogram">
            <a:avLst>
              <a:gd name="adj" fmla="val 0"/>
            </a:avLst>
          </a:prstGeom>
          <a:solidFill>
            <a:srgbClr val="E13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accent5">
                  <a:lumMod val="60000"/>
                  <a:lumOff val="40000"/>
                </a:schemeClr>
              </a:solidFill>
              <a:highlight>
                <a:srgbClr val="00FF00"/>
              </a:highlight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A792994-FE05-754E-AF62-E2E704DB2F34}"/>
              </a:ext>
            </a:extLst>
          </p:cNvPr>
          <p:cNvSpPr txBox="1"/>
          <p:nvPr/>
        </p:nvSpPr>
        <p:spPr>
          <a:xfrm>
            <a:off x="128628" y="202606"/>
            <a:ext cx="10918741" cy="47705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r-CA" sz="3500" b="1">
                <a:solidFill>
                  <a:schemeClr val="bg1"/>
                </a:solidFill>
                <a:latin typeface="Helvetica" pitchFamily="2" charset="0"/>
              </a:rPr>
              <a:t> PRODUITS ADHÉSIFS BRUCE</a:t>
            </a:r>
            <a:r>
              <a:rPr lang="fr-CA" sz="3500" baseline="30000">
                <a:solidFill>
                  <a:schemeClr val="bg1"/>
                </a:solidFill>
                <a:latin typeface="Helvetica" pitchFamily="2" charset="0"/>
              </a:rPr>
              <a:t>®</a:t>
            </a:r>
            <a:endParaRPr lang="fr-CA" sz="3500" b="1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50" name="Parallelogram 49">
            <a:extLst>
              <a:ext uri="{FF2B5EF4-FFF2-40B4-BE49-F238E27FC236}">
                <a16:creationId xmlns:a16="http://schemas.microsoft.com/office/drawing/2014/main" id="{E44EA112-D980-2E44-AB95-8FA310D568E0}"/>
              </a:ext>
            </a:extLst>
          </p:cNvPr>
          <p:cNvSpPr/>
          <p:nvPr/>
        </p:nvSpPr>
        <p:spPr>
          <a:xfrm>
            <a:off x="10978302" y="-1"/>
            <a:ext cx="3121801" cy="1101673"/>
          </a:xfrm>
          <a:prstGeom prst="parallelogram">
            <a:avLst/>
          </a:prstGeom>
          <a:solidFill>
            <a:srgbClr val="464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040"/>
          </a:p>
        </p:txBody>
      </p:sp>
      <p:pic>
        <p:nvPicPr>
          <p:cNvPr id="51" name="Picture 50" descr="A picture containing drawing&#10;&#10;Description automatically generated">
            <a:extLst>
              <a:ext uri="{FF2B5EF4-FFF2-40B4-BE49-F238E27FC236}">
                <a16:creationId xmlns:a16="http://schemas.microsoft.com/office/drawing/2014/main" id="{2EEB5588-D698-0844-92D3-4F599B63E311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2634" y="152400"/>
            <a:ext cx="2383536" cy="920970"/>
          </a:xfrm>
          <a:prstGeom prst="rect">
            <a:avLst/>
          </a:prstGeom>
        </p:spPr>
      </p:pic>
      <p:sp>
        <p:nvSpPr>
          <p:cNvPr id="39" name="Title 1">
            <a:extLst>
              <a:ext uri="{FF2B5EF4-FFF2-40B4-BE49-F238E27FC236}">
                <a16:creationId xmlns:a16="http://schemas.microsoft.com/office/drawing/2014/main" id="{FA5946A9-BE4F-6441-BEA6-4968C93D7F00}"/>
              </a:ext>
            </a:extLst>
          </p:cNvPr>
          <p:cNvSpPr txBox="1">
            <a:spLocks/>
          </p:cNvSpPr>
          <p:nvPr/>
        </p:nvSpPr>
        <p:spPr>
          <a:xfrm>
            <a:off x="3910627" y="6248400"/>
            <a:ext cx="777240" cy="310896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07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Taux d’émission de vapeur d’eau</a:t>
            </a: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E55D31BD-6F1A-3944-94DD-09860ABE2060}"/>
              </a:ext>
            </a:extLst>
          </p:cNvPr>
          <p:cNvSpPr txBox="1">
            <a:spLocks/>
          </p:cNvSpPr>
          <p:nvPr/>
        </p:nvSpPr>
        <p:spPr>
          <a:xfrm>
            <a:off x="3909383" y="7045888"/>
            <a:ext cx="777240" cy="207264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10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10 lb</a:t>
            </a: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C2126E68-6C57-2F48-964F-24FFD726EFC7}"/>
              </a:ext>
            </a:extLst>
          </p:cNvPr>
          <p:cNvSpPr txBox="1">
            <a:spLocks/>
          </p:cNvSpPr>
          <p:nvPr/>
        </p:nvSpPr>
        <p:spPr>
          <a:xfrm>
            <a:off x="2170303" y="7045888"/>
            <a:ext cx="777240" cy="207264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10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*SEss (</a:t>
            </a:r>
            <a:r>
              <a:rPr lang="fr-CA" sz="910" baseline="30000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14</a:t>
            </a:r>
            <a:r>
              <a:rPr lang="fr-CA" sz="910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)</a:t>
            </a: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A919F4EA-E3ED-D740-8E5D-32EFEA9F97C0}"/>
              </a:ext>
            </a:extLst>
          </p:cNvPr>
          <p:cNvSpPr txBox="1">
            <a:spLocks/>
          </p:cNvSpPr>
          <p:nvPr/>
        </p:nvSpPr>
        <p:spPr>
          <a:xfrm>
            <a:off x="431223" y="6248400"/>
            <a:ext cx="777240" cy="310896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07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Humidité relative</a:t>
            </a: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B8D01A8E-3AB7-A84C-949A-13A77B284AB1}"/>
              </a:ext>
            </a:extLst>
          </p:cNvPr>
          <p:cNvSpPr txBox="1">
            <a:spLocks/>
          </p:cNvSpPr>
          <p:nvPr/>
        </p:nvSpPr>
        <p:spPr>
          <a:xfrm>
            <a:off x="431223" y="7045888"/>
            <a:ext cx="777240" cy="207264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10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90 %</a:t>
            </a:r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A9170E3E-4413-A547-BC71-65C359B16170}"/>
              </a:ext>
            </a:extLst>
          </p:cNvPr>
          <p:cNvSpPr txBox="1">
            <a:spLocks/>
          </p:cNvSpPr>
          <p:nvPr/>
        </p:nvSpPr>
        <p:spPr>
          <a:xfrm>
            <a:off x="12609137" y="6248400"/>
            <a:ext cx="777240" cy="310896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07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CIRCULATION DENSE</a:t>
            </a: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9AE65E0A-8BD1-CE48-B54B-973C33FA302F}"/>
              </a:ext>
            </a:extLst>
          </p:cNvPr>
          <p:cNvSpPr txBox="1">
            <a:spLocks/>
          </p:cNvSpPr>
          <p:nvPr/>
        </p:nvSpPr>
        <p:spPr>
          <a:xfrm>
            <a:off x="12604785" y="7045888"/>
            <a:ext cx="777240" cy="207264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10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6 heures</a:t>
            </a:r>
          </a:p>
        </p:txBody>
      </p:sp>
      <p:sp>
        <p:nvSpPr>
          <p:cNvPr id="53" name="Title 1">
            <a:extLst>
              <a:ext uri="{FF2B5EF4-FFF2-40B4-BE49-F238E27FC236}">
                <a16:creationId xmlns:a16="http://schemas.microsoft.com/office/drawing/2014/main" id="{18D09BC8-C6FF-A94A-A45E-A574D13A6563}"/>
              </a:ext>
            </a:extLst>
          </p:cNvPr>
          <p:cNvSpPr txBox="1">
            <a:spLocks/>
          </p:cNvSpPr>
          <p:nvPr/>
        </p:nvSpPr>
        <p:spPr>
          <a:xfrm>
            <a:off x="5613400" y="6248400"/>
            <a:ext cx="843803" cy="310896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07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TEMPS </a:t>
            </a:r>
          </a:p>
          <a:p>
            <a:pPr algn="ctr"/>
            <a:r>
              <a:rPr lang="fr-CA" sz="907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D’OUVERTURE</a:t>
            </a:r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7752B9FA-96D3-384C-8B25-EF2600BC871C}"/>
              </a:ext>
            </a:extLst>
          </p:cNvPr>
          <p:cNvSpPr txBox="1">
            <a:spLocks/>
          </p:cNvSpPr>
          <p:nvPr/>
        </p:nvSpPr>
        <p:spPr>
          <a:xfrm>
            <a:off x="5648463" y="7045888"/>
            <a:ext cx="777240" cy="207264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10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0 min</a:t>
            </a:r>
          </a:p>
        </p:txBody>
      </p:sp>
      <p:sp>
        <p:nvSpPr>
          <p:cNvPr id="55" name="Title 1">
            <a:extLst>
              <a:ext uri="{FF2B5EF4-FFF2-40B4-BE49-F238E27FC236}">
                <a16:creationId xmlns:a16="http://schemas.microsoft.com/office/drawing/2014/main" id="{543AF40D-7ED0-F548-ADA4-3F358637F188}"/>
              </a:ext>
            </a:extLst>
          </p:cNvPr>
          <p:cNvSpPr txBox="1">
            <a:spLocks/>
          </p:cNvSpPr>
          <p:nvPr/>
        </p:nvSpPr>
        <p:spPr>
          <a:xfrm>
            <a:off x="10869435" y="6248400"/>
            <a:ext cx="777240" cy="310896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07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CIRCULATION LÉGÈRE</a:t>
            </a:r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EA58B072-1124-E34C-B8DF-086FBA581120}"/>
              </a:ext>
            </a:extLst>
          </p:cNvPr>
          <p:cNvSpPr txBox="1">
            <a:spLocks/>
          </p:cNvSpPr>
          <p:nvPr/>
        </p:nvSpPr>
        <p:spPr>
          <a:xfrm>
            <a:off x="10865703" y="7045888"/>
            <a:ext cx="777240" cy="207264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10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6 heures</a:t>
            </a:r>
          </a:p>
        </p:txBody>
      </p:sp>
      <p:sp>
        <p:nvSpPr>
          <p:cNvPr id="57" name="Title 1">
            <a:extLst>
              <a:ext uri="{FF2B5EF4-FFF2-40B4-BE49-F238E27FC236}">
                <a16:creationId xmlns:a16="http://schemas.microsoft.com/office/drawing/2014/main" id="{12E894DD-E3DF-E145-B578-2F3B549F35F1}"/>
              </a:ext>
            </a:extLst>
          </p:cNvPr>
          <p:cNvSpPr txBox="1">
            <a:spLocks/>
          </p:cNvSpPr>
          <p:nvPr/>
        </p:nvSpPr>
        <p:spPr>
          <a:xfrm>
            <a:off x="7390031" y="6248400"/>
            <a:ext cx="777240" cy="310896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07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TEMPS DE</a:t>
            </a:r>
          </a:p>
          <a:p>
            <a:pPr algn="ctr"/>
            <a:r>
              <a:rPr lang="fr-CA" sz="907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TRAVAIL</a:t>
            </a:r>
          </a:p>
        </p:txBody>
      </p:sp>
      <p:sp>
        <p:nvSpPr>
          <p:cNvPr id="58" name="Title 1">
            <a:extLst>
              <a:ext uri="{FF2B5EF4-FFF2-40B4-BE49-F238E27FC236}">
                <a16:creationId xmlns:a16="http://schemas.microsoft.com/office/drawing/2014/main" id="{386C4B06-780A-3247-B7CC-F2407156CC07}"/>
              </a:ext>
            </a:extLst>
          </p:cNvPr>
          <p:cNvSpPr txBox="1">
            <a:spLocks/>
          </p:cNvSpPr>
          <p:nvPr/>
        </p:nvSpPr>
        <p:spPr>
          <a:xfrm>
            <a:off x="9042400" y="6248400"/>
            <a:ext cx="964620" cy="310896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07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TEMPS DE </a:t>
            </a:r>
          </a:p>
          <a:p>
            <a:pPr algn="ctr"/>
            <a:r>
              <a:rPr lang="fr-CA" sz="907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DURCISSEMENT</a:t>
            </a: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75CDABE8-8469-A549-8506-EA4D53FAA052}"/>
              </a:ext>
            </a:extLst>
          </p:cNvPr>
          <p:cNvSpPr txBox="1">
            <a:spLocks/>
          </p:cNvSpPr>
          <p:nvPr/>
        </p:nvSpPr>
        <p:spPr>
          <a:xfrm>
            <a:off x="9126623" y="7045888"/>
            <a:ext cx="777240" cy="207264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10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12 heures</a:t>
            </a:r>
          </a:p>
        </p:txBody>
      </p:sp>
    </p:spTree>
    <p:extLst>
      <p:ext uri="{BB962C8B-B14F-4D97-AF65-F5344CB8AC3E}">
        <p14:creationId xmlns:p14="http://schemas.microsoft.com/office/powerpoint/2010/main" val="42692587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B99B2890-5183-3849-BBBA-94FE3EF43D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185" y="1939014"/>
            <a:ext cx="4114800" cy="4114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884ADA8-E0AC-454F-93E6-5F6C27D50BF5}"/>
              </a:ext>
            </a:extLst>
          </p:cNvPr>
          <p:cNvSpPr txBox="1">
            <a:spLocks/>
          </p:cNvSpPr>
          <p:nvPr/>
        </p:nvSpPr>
        <p:spPr>
          <a:xfrm>
            <a:off x="430205" y="1933363"/>
            <a:ext cx="5156775" cy="248534"/>
          </a:xfrm>
          <a:prstGeom prst="rect">
            <a:avLst/>
          </a:prstGeom>
          <a:effectLst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1200" dirty="0">
                <a:solidFill>
                  <a:srgbClr val="46474F"/>
                </a:solidFill>
                <a:latin typeface="Helvetica" pitchFamily="2" charset="0"/>
                <a:cs typeface="Futura Medium" panose="020B0602020204020303" pitchFamily="34" charset="-79"/>
              </a:rPr>
              <a:t>Adhésif élastomère pare-vapeur à 90 % sur dalle sèche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BEA06E4-38D7-D743-99D9-6A1B9D616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223" y="1448706"/>
            <a:ext cx="5156775" cy="484774"/>
          </a:xfr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noAutofit/>
          </a:bodyPr>
          <a:lstStyle/>
          <a:p>
            <a:pPr algn="l"/>
            <a:r>
              <a:rPr lang="en-US" sz="3500" b="1" dirty="0" err="1">
                <a:solidFill>
                  <a:srgbClr val="000036"/>
                </a:solidFill>
                <a:latin typeface="Helvetica" pitchFamily="2" charset="0"/>
                <a:cs typeface="Futura Medium" panose="020B0602020204020303" pitchFamily="34" charset="-79"/>
              </a:rPr>
              <a:t>PROCONNECT</a:t>
            </a:r>
            <a:r>
              <a:rPr lang="en-US" sz="3500" baseline="30000" dirty="0">
                <a:solidFill>
                  <a:srgbClr val="000036"/>
                </a:solidFill>
                <a:latin typeface="Helvetica" pitchFamily="2" charset="0"/>
                <a:cs typeface="Futura Medium" panose="020B0602020204020303" pitchFamily="34" charset="-79"/>
              </a:rPr>
              <a:t>™</a:t>
            </a:r>
            <a:r>
              <a:rPr lang="en-US" sz="3500" b="1" dirty="0">
                <a:solidFill>
                  <a:srgbClr val="000036"/>
                </a:solidFill>
                <a:latin typeface="Helvetica" pitchFamily="2" charset="0"/>
                <a:cs typeface="Futura Medium" panose="020B0602020204020303" pitchFamily="34" charset="-79"/>
              </a:rPr>
              <a:t> PLUS</a:t>
            </a:r>
            <a:endParaRPr lang="en-US" sz="3500" baseline="30000" dirty="0">
              <a:solidFill>
                <a:srgbClr val="000036"/>
              </a:solidFill>
              <a:latin typeface="Helvetica Light" panose="020B0403020202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99" name="Parallelogram 98">
            <a:extLst>
              <a:ext uri="{FF2B5EF4-FFF2-40B4-BE49-F238E27FC236}">
                <a16:creationId xmlns:a16="http://schemas.microsoft.com/office/drawing/2014/main" id="{EC46E47F-945E-4044-9A12-F76B364D6DF2}"/>
              </a:ext>
            </a:extLst>
          </p:cNvPr>
          <p:cNvSpPr/>
          <p:nvPr/>
        </p:nvSpPr>
        <p:spPr>
          <a:xfrm>
            <a:off x="10060874" y="5334455"/>
            <a:ext cx="3239510" cy="419140"/>
          </a:xfrm>
          <a:prstGeom prst="parallelogram">
            <a:avLst>
              <a:gd name="adj" fmla="val 0"/>
            </a:avLst>
          </a:prstGeom>
          <a:solidFill>
            <a:srgbClr val="E3393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B372"/>
              </a:solidFill>
              <a:highlight>
                <a:srgbClr val="00FF00"/>
              </a:highlight>
              <a:latin typeface="Helvetica Light" panose="020B0403020202020204" pitchFamily="34" charset="0"/>
            </a:endParaRPr>
          </a:p>
        </p:txBody>
      </p:sp>
      <p:pic>
        <p:nvPicPr>
          <p:cNvPr id="101" name="Picture 100">
            <a:extLst>
              <a:ext uri="{FF2B5EF4-FFF2-40B4-BE49-F238E27FC236}">
                <a16:creationId xmlns:a16="http://schemas.microsoft.com/office/drawing/2014/main" id="{828DC511-D39D-AD49-AC81-3F0876B8A216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10414000" y="5436603"/>
            <a:ext cx="310896" cy="207264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D02B5550-7AC8-DF48-9693-56F5893962DA}"/>
              </a:ext>
            </a:extLst>
          </p:cNvPr>
          <p:cNvSpPr/>
          <p:nvPr/>
        </p:nvSpPr>
        <p:spPr>
          <a:xfrm>
            <a:off x="0" y="6111240"/>
            <a:ext cx="13817600" cy="1280160"/>
          </a:xfrm>
          <a:prstGeom prst="rect">
            <a:avLst/>
          </a:prstGeom>
          <a:solidFill>
            <a:srgbClr val="000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2181F968-D5B5-5A41-8833-2EA5D20864A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96874" y="6472629"/>
            <a:ext cx="607144" cy="64008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D7F26534-FFB4-7741-9EDE-8E1C7389866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0755" y="6430932"/>
            <a:ext cx="693879" cy="731520"/>
          </a:xfrm>
          <a:prstGeom prst="rect">
            <a:avLst/>
          </a:prstGeom>
        </p:spPr>
      </p:pic>
      <p:sp>
        <p:nvSpPr>
          <p:cNvPr id="57" name="Title 1">
            <a:extLst>
              <a:ext uri="{FF2B5EF4-FFF2-40B4-BE49-F238E27FC236}">
                <a16:creationId xmlns:a16="http://schemas.microsoft.com/office/drawing/2014/main" id="{05BD7287-9A81-0641-81D4-7AE5CC013DD1}"/>
              </a:ext>
            </a:extLst>
          </p:cNvPr>
          <p:cNvSpPr txBox="1">
            <a:spLocks/>
          </p:cNvSpPr>
          <p:nvPr/>
        </p:nvSpPr>
        <p:spPr>
          <a:xfrm>
            <a:off x="2170925" y="6248400"/>
            <a:ext cx="777240" cy="310896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07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pH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B4DE99C3-63DD-674A-8167-0EF5E278637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8717" y="6540406"/>
            <a:ext cx="520411" cy="548640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4AF17EE6-6219-414F-B536-42E6D61DB52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586" y="6452558"/>
            <a:ext cx="650514" cy="685800"/>
          </a:xfrm>
          <a:prstGeom prst="rect">
            <a:avLst/>
          </a:prstGeom>
        </p:spPr>
      </p:pic>
      <p:sp>
        <p:nvSpPr>
          <p:cNvPr id="108" name="Title 1">
            <a:extLst>
              <a:ext uri="{FF2B5EF4-FFF2-40B4-BE49-F238E27FC236}">
                <a16:creationId xmlns:a16="http://schemas.microsoft.com/office/drawing/2014/main" id="{201201AB-D95F-3C40-9841-B2F46E6A7112}"/>
              </a:ext>
            </a:extLst>
          </p:cNvPr>
          <p:cNvSpPr txBox="1">
            <a:spLocks/>
          </p:cNvSpPr>
          <p:nvPr/>
        </p:nvSpPr>
        <p:spPr>
          <a:xfrm>
            <a:off x="5648463" y="7045888"/>
            <a:ext cx="777240" cy="207264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07" dirty="0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0 min</a:t>
            </a:r>
          </a:p>
        </p:txBody>
      </p:sp>
      <p:pic>
        <p:nvPicPr>
          <p:cNvPr id="109" name="Picture 108">
            <a:extLst>
              <a:ext uri="{FF2B5EF4-FFF2-40B4-BE49-F238E27FC236}">
                <a16:creationId xmlns:a16="http://schemas.microsoft.com/office/drawing/2014/main" id="{D91379C4-7689-A14C-9652-A9034A0BD9C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76261" y="6509210"/>
            <a:ext cx="520411" cy="548640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45B2E40E-F6F2-294C-A6CB-A09672C41D2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57968" y="6585664"/>
            <a:ext cx="392709" cy="414011"/>
          </a:xfrm>
          <a:prstGeom prst="rect">
            <a:avLst/>
          </a:prstGeom>
        </p:spPr>
      </p:pic>
      <p:sp>
        <p:nvSpPr>
          <p:cNvPr id="117" name="Title 1">
            <a:extLst>
              <a:ext uri="{FF2B5EF4-FFF2-40B4-BE49-F238E27FC236}">
                <a16:creationId xmlns:a16="http://schemas.microsoft.com/office/drawing/2014/main" id="{7835AECD-0B08-CA41-AD94-8EE810982B72}"/>
              </a:ext>
            </a:extLst>
          </p:cNvPr>
          <p:cNvSpPr txBox="1">
            <a:spLocks/>
          </p:cNvSpPr>
          <p:nvPr/>
        </p:nvSpPr>
        <p:spPr>
          <a:xfrm>
            <a:off x="6169943" y="7486227"/>
            <a:ext cx="7566023" cy="2679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CA" sz="907" dirty="0">
                <a:solidFill>
                  <a:srgbClr val="000036"/>
                </a:solidFill>
                <a:latin typeface="Helvetica Light" panose="020B0403020202020204" pitchFamily="34" charset="0"/>
              </a:rPr>
              <a:t>*</a:t>
            </a:r>
            <a:r>
              <a:rPr lang="fr-CA" sz="907" dirty="0" err="1">
                <a:solidFill>
                  <a:srgbClr val="000036"/>
                </a:solidFill>
                <a:latin typeface="Helvetica Light" panose="020B0403020202020204" pitchFamily="34" charset="0"/>
              </a:rPr>
              <a:t>SEss</a:t>
            </a:r>
            <a:r>
              <a:rPr lang="fr-CA" sz="907" dirty="0">
                <a:solidFill>
                  <a:srgbClr val="000036"/>
                </a:solidFill>
                <a:latin typeface="Helvetica Light" panose="020B0403020202020204" pitchFamily="34" charset="0"/>
              </a:rPr>
              <a:t> = Sans essai</a:t>
            </a:r>
          </a:p>
        </p:txBody>
      </p:sp>
      <p:pic>
        <p:nvPicPr>
          <p:cNvPr id="118" name="Picture 117">
            <a:extLst>
              <a:ext uri="{FF2B5EF4-FFF2-40B4-BE49-F238E27FC236}">
                <a16:creationId xmlns:a16="http://schemas.microsoft.com/office/drawing/2014/main" id="{B0F08128-A308-F94C-B6A4-86CA58AFCFE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11598" y="6509210"/>
            <a:ext cx="520411" cy="548640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7A98D5AA-326F-6241-A9B4-5BB517E14FA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50152" y="6509210"/>
            <a:ext cx="520411" cy="548640"/>
          </a:xfrm>
          <a:prstGeom prst="rect">
            <a:avLst/>
          </a:prstGeom>
        </p:spPr>
      </p:pic>
      <p:sp>
        <p:nvSpPr>
          <p:cNvPr id="120" name="Parallelogram 119">
            <a:extLst>
              <a:ext uri="{FF2B5EF4-FFF2-40B4-BE49-F238E27FC236}">
                <a16:creationId xmlns:a16="http://schemas.microsoft.com/office/drawing/2014/main" id="{55A76522-5C21-5F47-98D5-C7948A6D6152}"/>
              </a:ext>
            </a:extLst>
          </p:cNvPr>
          <p:cNvSpPr/>
          <p:nvPr/>
        </p:nvSpPr>
        <p:spPr>
          <a:xfrm>
            <a:off x="4234" y="-1"/>
            <a:ext cx="13813366" cy="882269"/>
          </a:xfrm>
          <a:prstGeom prst="parallelogram">
            <a:avLst>
              <a:gd name="adj" fmla="val 0"/>
            </a:avLst>
          </a:prstGeom>
          <a:solidFill>
            <a:srgbClr val="E13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  <a:highlight>
                <a:srgbClr val="00FF00"/>
              </a:highlight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4E51664B-C1D0-8A43-A056-7381AAF311E5}"/>
              </a:ext>
            </a:extLst>
          </p:cNvPr>
          <p:cNvSpPr txBox="1"/>
          <p:nvPr/>
        </p:nvSpPr>
        <p:spPr>
          <a:xfrm>
            <a:off x="128628" y="202606"/>
            <a:ext cx="10918741" cy="47705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3500" b="1" dirty="0">
                <a:solidFill>
                  <a:schemeClr val="bg1"/>
                </a:solidFill>
                <a:latin typeface="Helvetica" pitchFamily="2" charset="0"/>
              </a:rPr>
              <a:t> PRODUITS ADHÉSIFS BRUCE</a:t>
            </a:r>
            <a:r>
              <a:rPr lang="en-US" sz="3500" baseline="30000" dirty="0">
                <a:solidFill>
                  <a:schemeClr val="bg1"/>
                </a:solidFill>
                <a:latin typeface="Helvetica" pitchFamily="2" charset="0"/>
              </a:rPr>
              <a:t>®</a:t>
            </a:r>
            <a:endParaRPr lang="en-US" sz="35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122" name="Parallelogram 121">
            <a:extLst>
              <a:ext uri="{FF2B5EF4-FFF2-40B4-BE49-F238E27FC236}">
                <a16:creationId xmlns:a16="http://schemas.microsoft.com/office/drawing/2014/main" id="{306836B3-CAD1-484B-A25B-044442EE2232}"/>
              </a:ext>
            </a:extLst>
          </p:cNvPr>
          <p:cNvSpPr/>
          <p:nvPr/>
        </p:nvSpPr>
        <p:spPr>
          <a:xfrm>
            <a:off x="10978302" y="-1"/>
            <a:ext cx="3121801" cy="1101673"/>
          </a:xfrm>
          <a:prstGeom prst="parallelogram">
            <a:avLst/>
          </a:prstGeom>
          <a:solidFill>
            <a:srgbClr val="464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/>
          </a:p>
        </p:txBody>
      </p:sp>
      <p:pic>
        <p:nvPicPr>
          <p:cNvPr id="123" name="Picture 1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1A7C3F7C-0ABE-BE40-B5D1-6093F6067B11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2634" y="152400"/>
            <a:ext cx="2383536" cy="920970"/>
          </a:xfrm>
          <a:prstGeom prst="rect">
            <a:avLst/>
          </a:prstGeom>
        </p:spPr>
      </p:pic>
      <p:sp>
        <p:nvSpPr>
          <p:cNvPr id="41" name="Title 1">
            <a:extLst>
              <a:ext uri="{FF2B5EF4-FFF2-40B4-BE49-F238E27FC236}">
                <a16:creationId xmlns:a16="http://schemas.microsoft.com/office/drawing/2014/main" id="{D27C9586-A550-BE40-B768-EC248B6228CE}"/>
              </a:ext>
            </a:extLst>
          </p:cNvPr>
          <p:cNvSpPr txBox="1">
            <a:spLocks/>
          </p:cNvSpPr>
          <p:nvPr/>
        </p:nvSpPr>
        <p:spPr>
          <a:xfrm>
            <a:off x="7387543" y="7045888"/>
            <a:ext cx="777240" cy="207264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07" dirty="0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45 min</a:t>
            </a: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6D644923-4E5E-3044-83AA-EBD84D2BF5F7}"/>
              </a:ext>
            </a:extLst>
          </p:cNvPr>
          <p:cNvSpPr txBox="1">
            <a:spLocks/>
          </p:cNvSpPr>
          <p:nvPr/>
        </p:nvSpPr>
        <p:spPr>
          <a:xfrm>
            <a:off x="3910627" y="6248400"/>
            <a:ext cx="777240" cy="310896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07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Taux d’émission de vapeur d’eau</a:t>
            </a: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9951DD6C-6037-A948-B013-FA1044F579E1}"/>
              </a:ext>
            </a:extLst>
          </p:cNvPr>
          <p:cNvSpPr txBox="1">
            <a:spLocks/>
          </p:cNvSpPr>
          <p:nvPr/>
        </p:nvSpPr>
        <p:spPr>
          <a:xfrm>
            <a:off x="3909383" y="7045888"/>
            <a:ext cx="777240" cy="207264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10" dirty="0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10 lb</a:t>
            </a: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ECA2A7EE-F650-704A-AFBE-A42B1CC6B98C}"/>
              </a:ext>
            </a:extLst>
          </p:cNvPr>
          <p:cNvSpPr txBox="1">
            <a:spLocks/>
          </p:cNvSpPr>
          <p:nvPr/>
        </p:nvSpPr>
        <p:spPr>
          <a:xfrm>
            <a:off x="2170303" y="7045888"/>
            <a:ext cx="777240" cy="207264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10" dirty="0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*</a:t>
            </a:r>
            <a:r>
              <a:rPr lang="fr-CA" sz="910" dirty="0" err="1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SEss</a:t>
            </a:r>
            <a:r>
              <a:rPr lang="fr-CA" sz="910" dirty="0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 (</a:t>
            </a:r>
            <a:r>
              <a:rPr lang="fr-CA" sz="910" baseline="30000" dirty="0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14</a:t>
            </a:r>
            <a:r>
              <a:rPr lang="fr-CA" sz="910" dirty="0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)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C1B0B5CB-1E8A-F240-BAEA-FA7000D395C5}"/>
              </a:ext>
            </a:extLst>
          </p:cNvPr>
          <p:cNvSpPr txBox="1">
            <a:spLocks/>
          </p:cNvSpPr>
          <p:nvPr/>
        </p:nvSpPr>
        <p:spPr>
          <a:xfrm>
            <a:off x="431223" y="6248400"/>
            <a:ext cx="777240" cy="310896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07" dirty="0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Humidité relative</a:t>
            </a:r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8E6B90C4-3A35-F845-BD3F-35F06212E21B}"/>
              </a:ext>
            </a:extLst>
          </p:cNvPr>
          <p:cNvSpPr txBox="1">
            <a:spLocks/>
          </p:cNvSpPr>
          <p:nvPr/>
        </p:nvSpPr>
        <p:spPr>
          <a:xfrm>
            <a:off x="431223" y="7045888"/>
            <a:ext cx="777240" cy="207264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10" dirty="0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90 %</a:t>
            </a: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807E3D09-1479-0D44-82A3-5C7FA84A6AB7}"/>
              </a:ext>
            </a:extLst>
          </p:cNvPr>
          <p:cNvSpPr txBox="1">
            <a:spLocks/>
          </p:cNvSpPr>
          <p:nvPr/>
        </p:nvSpPr>
        <p:spPr>
          <a:xfrm>
            <a:off x="12609137" y="6248400"/>
            <a:ext cx="777240" cy="310896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07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CIRCULATION DENSE</a:t>
            </a:r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387D7570-A905-F041-8618-7BF81C78FED4}"/>
              </a:ext>
            </a:extLst>
          </p:cNvPr>
          <p:cNvSpPr txBox="1">
            <a:spLocks/>
          </p:cNvSpPr>
          <p:nvPr/>
        </p:nvSpPr>
        <p:spPr>
          <a:xfrm>
            <a:off x="12604785" y="7045888"/>
            <a:ext cx="777240" cy="207264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10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6 heures</a:t>
            </a: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6871E967-9B26-C348-BD1F-0CD8AA7395F0}"/>
              </a:ext>
            </a:extLst>
          </p:cNvPr>
          <p:cNvSpPr txBox="1">
            <a:spLocks/>
          </p:cNvSpPr>
          <p:nvPr/>
        </p:nvSpPr>
        <p:spPr>
          <a:xfrm>
            <a:off x="5613400" y="6248400"/>
            <a:ext cx="843803" cy="310896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07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TEMPS </a:t>
            </a:r>
          </a:p>
          <a:p>
            <a:pPr algn="ctr"/>
            <a:r>
              <a:rPr lang="fr-CA" sz="907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D’OUVERTURE</a:t>
            </a: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E99C93C5-959B-5940-B4D2-878C9FE67066}"/>
              </a:ext>
            </a:extLst>
          </p:cNvPr>
          <p:cNvSpPr txBox="1">
            <a:spLocks/>
          </p:cNvSpPr>
          <p:nvPr/>
        </p:nvSpPr>
        <p:spPr>
          <a:xfrm>
            <a:off x="10869435" y="6248400"/>
            <a:ext cx="777240" cy="310896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07" dirty="0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CIRCULATION LÉGÈRE</a:t>
            </a:r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8D558188-2170-3D4A-ACE7-BD0681E11A1D}"/>
              </a:ext>
            </a:extLst>
          </p:cNvPr>
          <p:cNvSpPr txBox="1">
            <a:spLocks/>
          </p:cNvSpPr>
          <p:nvPr/>
        </p:nvSpPr>
        <p:spPr>
          <a:xfrm>
            <a:off x="10865703" y="7045888"/>
            <a:ext cx="777240" cy="207264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10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6 heures</a:t>
            </a:r>
          </a:p>
        </p:txBody>
      </p:sp>
      <p:sp>
        <p:nvSpPr>
          <p:cNvPr id="62" name="Title 1">
            <a:extLst>
              <a:ext uri="{FF2B5EF4-FFF2-40B4-BE49-F238E27FC236}">
                <a16:creationId xmlns:a16="http://schemas.microsoft.com/office/drawing/2014/main" id="{918A2C0E-A59C-8640-B3EA-D631060FF0BF}"/>
              </a:ext>
            </a:extLst>
          </p:cNvPr>
          <p:cNvSpPr txBox="1">
            <a:spLocks/>
          </p:cNvSpPr>
          <p:nvPr/>
        </p:nvSpPr>
        <p:spPr>
          <a:xfrm>
            <a:off x="7390031" y="6248400"/>
            <a:ext cx="777240" cy="310896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07" dirty="0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TEMPS DE</a:t>
            </a:r>
          </a:p>
          <a:p>
            <a:pPr algn="ctr"/>
            <a:r>
              <a:rPr lang="fr-CA" sz="907" dirty="0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TRAVAIL</a:t>
            </a:r>
          </a:p>
        </p:txBody>
      </p:sp>
      <p:sp>
        <p:nvSpPr>
          <p:cNvPr id="63" name="Title 1">
            <a:extLst>
              <a:ext uri="{FF2B5EF4-FFF2-40B4-BE49-F238E27FC236}">
                <a16:creationId xmlns:a16="http://schemas.microsoft.com/office/drawing/2014/main" id="{97302F6C-22EE-1B43-ABD6-917BBE2C19AF}"/>
              </a:ext>
            </a:extLst>
          </p:cNvPr>
          <p:cNvSpPr txBox="1">
            <a:spLocks/>
          </p:cNvSpPr>
          <p:nvPr/>
        </p:nvSpPr>
        <p:spPr>
          <a:xfrm>
            <a:off x="9042400" y="6248400"/>
            <a:ext cx="964620" cy="310896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07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TEMPS DE </a:t>
            </a:r>
          </a:p>
          <a:p>
            <a:pPr algn="ctr"/>
            <a:r>
              <a:rPr lang="fr-CA" sz="907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DURCISSEMENT</a:t>
            </a:r>
          </a:p>
        </p:txBody>
      </p:sp>
      <p:sp>
        <p:nvSpPr>
          <p:cNvPr id="64" name="Title 1">
            <a:extLst>
              <a:ext uri="{FF2B5EF4-FFF2-40B4-BE49-F238E27FC236}">
                <a16:creationId xmlns:a16="http://schemas.microsoft.com/office/drawing/2014/main" id="{6DD2ACF1-E97B-8544-AA28-4871A9884062}"/>
              </a:ext>
            </a:extLst>
          </p:cNvPr>
          <p:cNvSpPr txBox="1">
            <a:spLocks/>
          </p:cNvSpPr>
          <p:nvPr/>
        </p:nvSpPr>
        <p:spPr>
          <a:xfrm>
            <a:off x="9126623" y="7045888"/>
            <a:ext cx="777240" cy="207264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910">
                <a:solidFill>
                  <a:schemeClr val="bg1"/>
                </a:solidFill>
                <a:latin typeface="Helvetica" pitchFamily="2" charset="0"/>
                <a:cs typeface="Futura Medium" panose="020B0602020204020303" pitchFamily="34" charset="-79"/>
              </a:rPr>
              <a:t>12 heures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4E0B2DC-D635-EA4B-8A08-88311CEE4D90}"/>
              </a:ext>
            </a:extLst>
          </p:cNvPr>
          <p:cNvSpPr txBox="1"/>
          <p:nvPr/>
        </p:nvSpPr>
        <p:spPr>
          <a:xfrm>
            <a:off x="7096070" y="2538822"/>
            <a:ext cx="1969008" cy="157816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r-CA" sz="2000" b="1" dirty="0">
                <a:solidFill>
                  <a:srgbClr val="000036"/>
                </a:solidFill>
                <a:latin typeface="Helvetica" pitchFamily="2" charset="0"/>
              </a:rPr>
              <a:t>TYPES DE PLANCHERS APPROUVÉS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0B6B144-4545-504C-BED6-FDC4B1286A07}"/>
              </a:ext>
            </a:extLst>
          </p:cNvPr>
          <p:cNvSpPr txBox="1"/>
          <p:nvPr/>
        </p:nvSpPr>
        <p:spPr>
          <a:xfrm>
            <a:off x="9640200" y="1676400"/>
            <a:ext cx="3593200" cy="3303004"/>
          </a:xfrm>
          <a:prstGeom prst="rect">
            <a:avLst/>
          </a:prstGeom>
          <a:noFill/>
        </p:spPr>
        <p:txBody>
          <a:bodyPr wrap="square" lIns="0" tIns="0" rIns="0" bIns="0" numCol="1" rtlCol="0">
            <a:noAutofit/>
          </a:bodyPr>
          <a:lstStyle/>
          <a:p>
            <a:pPr marL="140331" indent="-14033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000036"/>
                </a:solidFill>
                <a:latin typeface="Helvetica Light" panose="020B0403020202020204" pitchFamily="34" charset="0"/>
              </a:rPr>
              <a:t>Planches imprégnées d’acrylique</a:t>
            </a:r>
          </a:p>
          <a:p>
            <a:pPr marL="140331" indent="-14033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000036"/>
                </a:solidFill>
                <a:latin typeface="Helvetica Light" panose="020B0403020202020204" pitchFamily="34" charset="0"/>
              </a:rPr>
              <a:t>Planchers en bambou</a:t>
            </a:r>
          </a:p>
          <a:p>
            <a:pPr marL="140331" indent="-14033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000036"/>
                </a:solidFill>
                <a:latin typeface="Helvetica Light" panose="020B0403020202020204" pitchFamily="34" charset="0"/>
              </a:rPr>
              <a:t>Planchers de liège</a:t>
            </a:r>
          </a:p>
          <a:p>
            <a:pPr marL="140331" indent="-14033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000036"/>
                </a:solidFill>
                <a:latin typeface="Helvetica Light" panose="020B0403020202020204" pitchFamily="34" charset="0"/>
              </a:rPr>
              <a:t>Surfaces dures garnies de liège</a:t>
            </a:r>
          </a:p>
          <a:p>
            <a:pPr marL="140331" indent="-14033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000036"/>
                </a:solidFill>
                <a:latin typeface="Helvetica Light" panose="020B0403020202020204" pitchFamily="34" charset="0"/>
              </a:rPr>
              <a:t>Sous-couche en liège</a:t>
            </a:r>
          </a:p>
          <a:p>
            <a:pPr marL="140331" indent="-14033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000036"/>
                </a:solidFill>
                <a:latin typeface="Helvetica Light" panose="020B0403020202020204" pitchFamily="34" charset="0"/>
              </a:rPr>
              <a:t>Bois franc </a:t>
            </a:r>
            <a:r>
              <a:rPr lang="fr-CA" sz="1400" dirty="0">
                <a:solidFill>
                  <a:srgbClr val="000036"/>
                </a:solidFill>
                <a:latin typeface="Helvetica Light" panose="020B0403020202020204" pitchFamily="34" charset="0"/>
              </a:rPr>
              <a:t>(composite)</a:t>
            </a:r>
          </a:p>
          <a:p>
            <a:pPr marL="140331" indent="-14033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000036"/>
                </a:solidFill>
                <a:latin typeface="Helvetica Light" panose="020B0403020202020204" pitchFamily="34" charset="0"/>
              </a:rPr>
              <a:t>Bois franc </a:t>
            </a:r>
            <a:r>
              <a:rPr lang="fr-CA" sz="1400" dirty="0">
                <a:solidFill>
                  <a:srgbClr val="000036"/>
                </a:solidFill>
                <a:latin typeface="Helvetica Light" panose="020B0403020202020204" pitchFamily="34" charset="0"/>
              </a:rPr>
              <a:t>(parquet) </a:t>
            </a:r>
          </a:p>
          <a:p>
            <a:pPr marL="140331" indent="-14033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000036"/>
                </a:solidFill>
                <a:latin typeface="Helvetica Light" panose="020B0403020202020204" pitchFamily="34" charset="0"/>
              </a:rPr>
              <a:t>Bois franc </a:t>
            </a:r>
            <a:r>
              <a:rPr lang="fr-CA" sz="1400" dirty="0">
                <a:solidFill>
                  <a:srgbClr val="000036"/>
                </a:solidFill>
                <a:latin typeface="Helvetica Light" panose="020B0403020202020204" pitchFamily="34" charset="0"/>
              </a:rPr>
              <a:t>(massif)</a:t>
            </a:r>
          </a:p>
          <a:p>
            <a:pPr marL="140331" indent="-14033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CA" dirty="0">
              <a:solidFill>
                <a:srgbClr val="000036"/>
              </a:solidFill>
              <a:latin typeface="Helvetica Light" panose="020B0403020202020204" pitchFamily="34" charset="0"/>
            </a:endParaRP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0313525D-8D3A-024B-B66A-3FB011BD8203}"/>
              </a:ext>
            </a:extLst>
          </p:cNvPr>
          <p:cNvCxnSpPr>
            <a:cxnSpLocks/>
          </p:cNvCxnSpPr>
          <p:nvPr/>
        </p:nvCxnSpPr>
        <p:spPr>
          <a:xfrm>
            <a:off x="9356604" y="2184902"/>
            <a:ext cx="0" cy="2286000"/>
          </a:xfrm>
          <a:prstGeom prst="line">
            <a:avLst/>
          </a:prstGeom>
          <a:ln w="38100">
            <a:solidFill>
              <a:srgbClr val="0000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68E24907-6C3D-AA42-B809-ECEB56845BAB}"/>
              </a:ext>
            </a:extLst>
          </p:cNvPr>
          <p:cNvSpPr txBox="1"/>
          <p:nvPr/>
        </p:nvSpPr>
        <p:spPr>
          <a:xfrm>
            <a:off x="10868804" y="5334455"/>
            <a:ext cx="2059796" cy="40756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fr-CA" sz="1600" dirty="0">
                <a:solidFill>
                  <a:schemeClr val="bg1"/>
                </a:solidFill>
                <a:latin typeface="Helvetica Light" panose="020B0403020202020204" pitchFamily="34" charset="0"/>
              </a:rPr>
              <a:t>Densité : 20-70 pi²/gal</a:t>
            </a:r>
          </a:p>
        </p:txBody>
      </p:sp>
    </p:spTree>
    <p:extLst>
      <p:ext uri="{BB962C8B-B14F-4D97-AF65-F5344CB8AC3E}">
        <p14:creationId xmlns:p14="http://schemas.microsoft.com/office/powerpoint/2010/main" val="9481367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v 7 with cmb chang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11913B3C-BBFD-440D-AB84-13EAD92E20CB}" vid="{6135ED32-9F65-4CAB-B09E-19E42E7DB76B}"/>
    </a:ext>
  </a:extLst>
</a:theme>
</file>

<file path=ppt/theme/theme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11913B3C-BBFD-440D-AB84-13EAD92E20CB}" vid="{22A460B4-EB11-4A8C-9E2A-68D02543604B}"/>
    </a:ext>
  </a:extLst>
</a:theme>
</file>

<file path=ppt/theme/theme4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11913B3C-BBFD-440D-AB84-13EAD92E20CB}" vid="{1C0A6FBB-28C6-4050-8747-3C348C7BBF31}"/>
    </a:ext>
  </a:extLst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11913B3C-BBFD-440D-AB84-13EAD92E20CB}" vid="{559F88BD-C6A3-446D-90D2-9182B867B3DF}"/>
    </a:ext>
  </a:extLst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11913B3C-BBFD-440D-AB84-13EAD92E20CB}" vid="{0C745259-05F0-430C-8DD2-A172546134EF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20772</TotalTime>
  <Words>1819</Words>
  <Application>Microsoft Macintosh PowerPoint</Application>
  <PresentationFormat>Custom</PresentationFormat>
  <Paragraphs>452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Helvetica</vt:lpstr>
      <vt:lpstr>Helvetica Light</vt:lpstr>
      <vt:lpstr>Office Theme</vt:lpstr>
      <vt:lpstr>Rev 7 with cmb changes</vt:lpstr>
      <vt:lpstr>8_Office Theme</vt:lpstr>
      <vt:lpstr>9_Office Theme</vt:lpstr>
      <vt:lpstr>Custom Design</vt:lpstr>
      <vt:lpstr>6_Office Theme</vt:lpstr>
      <vt:lpstr>PowerPoint Presentation</vt:lpstr>
      <vt:lpstr>PowerPoint Presentation</vt:lpstr>
      <vt:lpstr>SUMMIT™ SELECT</vt:lpstr>
      <vt:lpstr>SUMMIT™ SELECT</vt:lpstr>
      <vt:lpstr>SUMMIT™ SELECT</vt:lpstr>
      <vt:lpstr>SUMMIT™ SELECT</vt:lpstr>
      <vt:lpstr>PROCONNECT™ PLUS</vt:lpstr>
      <vt:lpstr>PROCONNECT™ PLUS</vt:lpstr>
      <vt:lpstr>PROCONNECT™ PLUS</vt:lpstr>
      <vt:lpstr>EQUALIZER™ PRO</vt:lpstr>
      <vt:lpstr>EQUALIZER™ PRO</vt:lpstr>
      <vt:lpstr>EVERSEAL™</vt:lpstr>
      <vt:lpstr>EVERSEAL™</vt:lpstr>
      <vt:lpstr>GLUE ASSIST PRO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</dc:creator>
  <cp:lastModifiedBy>Ahmed Alami Aroussi</cp:lastModifiedBy>
  <cp:revision>726</cp:revision>
  <cp:lastPrinted>2020-01-16T20:10:45Z</cp:lastPrinted>
  <dcterms:modified xsi:type="dcterms:W3CDTF">2020-07-12T08:14:04Z</dcterms:modified>
</cp:coreProperties>
</file>